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1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2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51" r:id="rId1"/>
  </p:sldMasterIdLst>
  <p:notesMasterIdLst>
    <p:notesMasterId r:id="rId23"/>
  </p:notesMasterIdLst>
  <p:sldIdLst>
    <p:sldId id="670" r:id="rId2"/>
    <p:sldId id="647" r:id="rId3"/>
    <p:sldId id="648" r:id="rId4"/>
    <p:sldId id="650" r:id="rId5"/>
    <p:sldId id="652" r:id="rId6"/>
    <p:sldId id="632" r:id="rId7"/>
    <p:sldId id="654" r:id="rId8"/>
    <p:sldId id="672" r:id="rId9"/>
    <p:sldId id="673" r:id="rId10"/>
    <p:sldId id="656" r:id="rId11"/>
    <p:sldId id="544" r:id="rId12"/>
    <p:sldId id="542" r:id="rId13"/>
    <p:sldId id="543" r:id="rId14"/>
    <p:sldId id="600" r:id="rId15"/>
    <p:sldId id="635" r:id="rId16"/>
    <p:sldId id="645" r:id="rId17"/>
    <p:sldId id="646" r:id="rId18"/>
    <p:sldId id="675" r:id="rId19"/>
    <p:sldId id="676" r:id="rId20"/>
    <p:sldId id="677" r:id="rId21"/>
    <p:sldId id="678" r:id="rId22"/>
  </p:sldIdLst>
  <p:sldSz cx="12192000" cy="6858000"/>
  <p:notesSz cx="6858000" cy="97234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1pPr>
    <a:lvl2pPr marL="457167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2pPr>
    <a:lvl3pPr marL="914332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3pPr>
    <a:lvl4pPr marL="137149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4pPr>
    <a:lvl5pPr marL="1828664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5pPr>
    <a:lvl6pPr marL="2285830" algn="l" defTabSz="914332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6pPr>
    <a:lvl7pPr marL="2742994" algn="l" defTabSz="914332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7pPr>
    <a:lvl8pPr marL="3200160" algn="l" defTabSz="914332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8pPr>
    <a:lvl9pPr marL="3657327" algn="l" defTabSz="914332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FD776"/>
    <a:srgbClr val="9E0000"/>
    <a:srgbClr val="FFFF99"/>
    <a:srgbClr val="CCFF99"/>
    <a:srgbClr val="FF6600"/>
    <a:srgbClr val="F53009"/>
    <a:srgbClr val="CCFFFF"/>
    <a:srgbClr val="FFCCFF"/>
    <a:srgbClr val="7A0000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699" autoAdjust="0"/>
    <p:restoredTop sz="94674" autoAdjust="0"/>
  </p:normalViewPr>
  <p:slideViewPr>
    <p:cSldViewPr>
      <p:cViewPr varScale="1">
        <p:scale>
          <a:sx n="69" d="100"/>
          <a:sy n="69" d="100"/>
        </p:scale>
        <p:origin x="101" y="34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157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&#1053;&#1040;&#1058;&#1040;&#1064;&#1040;\&#1042;&#1056;&#1045;&#1052;&#1045;&#1053;&#1053;&#1040;&#1071;\&#1054;&#1053;&#1057;_&#1089;&#1090;&#1088;&#1072;&#1090;&#1080;&#1092;&#1080;&#1082;&#1072;&#1094;&#1080;&#1103;_2_&#1080;&#1090;&#1086;&#1075;&#1086;&#1074;&#1099;&#1081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&#1053;&#1040;&#1058;&#1040;&#1064;&#1040;\&#1053;&#1040;&#1059;&#1050;&#1040;\&#1056;&#1043;&#1053;&#1060;\2017\&#1044;&#1086;&#1093;&#1086;&#1076;&#1085;&#1072;&#1103;%20&#1089;&#1090;&#1088;&#1072;&#1090;&#1080;&#1092;&#1080;&#1082;&#1072;&#1094;&#1080;&#1103;\&#1050;&#1053;&#1048;&#1043;&#1040;\&#1043;&#1083;&#1072;&#1074;&#1072;%202.1_&#1058;&#1080;&#1093;&#1086;&#1085;&#1086;&#1074;&#1072;_&#1050;&#1072;&#1088;&#1072;&#1074;&#1072;&#1081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&#1053;&#1040;&#1058;&#1040;&#1064;&#1040;\&#1042;&#1056;&#1045;&#1052;&#1045;&#1053;&#1053;&#1040;&#1071;\&#1054;&#1053;&#1057;_&#1089;&#1090;&#1088;&#1072;&#1090;&#1080;&#1092;&#1080;&#1082;&#1072;&#1094;&#1080;&#1103;_2_&#1080;&#1090;&#1086;&#1075;&#1086;&#1074;&#1099;&#1081;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OurFiles\Desktop\Anastasia\&#1057;&#1054;&#1062;&#1048;&#1054;&#1051;&#1054;&#1043;&#1048;&#1071;\Project_Tikhonova_SocStruc_2015\&#1044;&#1086;&#1093;&#1086;&#1076;&#1085;&#1072;&#1103;%20&#1089;&#1090;&#1088;&#1072;&#1090;&#1080;&#1092;&#1080;&#1082;&#1072;&#1094;&#1080;&#1103;\&#1054;&#1053;&#1057;_&#1089;&#1090;&#1088;&#1072;&#1090;&#1080;&#1092;&#1080;&#1082;&#1072;&#1094;&#1080;&#1103;_2_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&#1053;&#1040;&#1058;&#1040;&#1064;&#1040;\&#1057;&#1058;&#1040;&#1058;&#1068;&#1048;\2016\&#1048;&#1058;&#1054;&#1043;\&#1054;&#1053;&#1057;_&#1089;&#1090;&#1088;&#1072;&#1090;&#1080;&#1092;&#1080;&#1082;&#1072;&#1094;&#1080;&#1103;_2_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&#1053;&#1040;&#1058;&#1040;&#1064;&#1040;\&#1057;&#1058;&#1040;&#1058;&#1068;&#1048;\2016\&#1048;&#1058;&#1054;&#1043;\&#1054;&#1053;&#1057;_&#1089;&#1090;&#1088;&#1072;&#1090;&#1080;&#1092;&#1080;&#1082;&#1072;&#1094;&#1080;&#1103;_2_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&#1053;&#1040;&#1058;&#1040;&#1064;&#1040;\&#1057;&#1058;&#1040;&#1058;&#1068;&#1048;\2016\&#1048;&#1058;&#1054;&#1043;\&#1054;&#1053;&#1057;_&#1089;&#1090;&#1088;&#1072;&#1090;&#1080;&#1092;&#1080;&#1082;&#1072;&#1094;&#1080;&#1103;_2_&#1080;&#1090;&#1086;&#1075;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&#1053;&#1040;&#1058;&#1040;&#1064;&#1040;\&#1057;&#1058;&#1040;&#1058;&#1068;&#1048;\2018\&#1048;&#1058;&#1054;&#1043;\&#1057;&#1086;&#1094;&#1080;&#1089;_&#1058;&#1080;&#1093;&#1086;&#1085;&#1086;&#1074;&#1072;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383811464189599"/>
          <c:y val="7.4288919552325097E-2"/>
          <c:w val="0.75516313658559997"/>
          <c:h val="0.917679845901478"/>
        </c:manualLayout>
      </c:layout>
      <c:scatterChart>
        <c:scatterStyle val="lineMarker"/>
        <c:varyColors val="0"/>
        <c:ser>
          <c:idx val="4"/>
          <c:order val="0"/>
          <c:tx>
            <c:strRef>
              <c:f>рис.1!$C$1</c:f>
              <c:strCache>
                <c:ptCount val="1"/>
                <c:pt idx="0">
                  <c:v>ISSP 2012</c:v>
                </c:pt>
              </c:strCache>
            </c:strRef>
          </c:tx>
          <c:spPr>
            <a:ln w="38100" cap="rnd">
              <a:solidFill>
                <a:srgbClr val="C00000"/>
              </a:solidFill>
              <a:prstDash val="solid"/>
              <a:round/>
            </a:ln>
            <a:effectLst/>
          </c:spPr>
          <c:marker>
            <c:symbol val="circle"/>
            <c:size val="5"/>
            <c:spPr>
              <a:solidFill>
                <a:srgbClr val="C00000"/>
              </a:solidFill>
              <a:ln w="25400">
                <a:solidFill>
                  <a:srgbClr val="C00000"/>
                </a:solidFill>
                <a:prstDash val="solid"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5D4-45AE-84D3-97378E9194A5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5D4-45AE-84D3-97378E9194A5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5D4-45AE-84D3-97378E9194A5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5D4-45AE-84D3-97378E9194A5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5D4-45AE-84D3-97378E9194A5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5D4-45AE-84D3-97378E9194A5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5D4-45AE-84D3-97378E9194A5}"/>
                </c:ext>
              </c:extLst>
            </c:dLbl>
            <c:dLbl>
              <c:idx val="7"/>
              <c:layout>
                <c:manualLayout>
                  <c:x val="-0.40022167200141801"/>
                  <c:y val="-3.0023616256230502E-2"/>
                </c:manualLayout>
              </c:layout>
              <c:tx>
                <c:rich>
                  <a:bodyPr/>
                  <a:lstStyle/>
                  <a:p>
                    <a:fld id="{AA39D421-B3C6-4A81-8C8A-DAF0C0665E65}" type="CELLREF">
                      <a:rPr lang="ru-RU"/>
                      <a:pPr/>
                      <a:t>[ССЫЛКА НА ЯЧЕЙКУ]</a:t>
                    </a:fld>
                    <a:endParaRPr lang="ru-RU"/>
                  </a:p>
                </c:rich>
              </c:tx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40084684028662598"/>
                      <c:h val="0.135326302103425"/>
                    </c:manualLayout>
                  </c15:layout>
                  <c15:dlblFieldTable>
                    <c15:dlblFTEntry>
                      <c15:txfldGUID>{AA39D421-B3C6-4A81-8C8A-DAF0C0665E65}</c15:txfldGUID>
                      <c15:f>рис.1!$B$9</c15:f>
                      <c15:dlblFieldTableCache>
                        <c:ptCount val="1"/>
                        <c:pt idx="0">
                          <c:v>Состоятельные (˃ 4 медиан доходного распределения)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7-55D4-45AE-84D3-97378E9194A5}"/>
                </c:ext>
              </c:extLst>
            </c:dLbl>
            <c:dLbl>
              <c:idx val="8"/>
              <c:layout>
                <c:manualLayout>
                  <c:x val="-0.34114680459837698"/>
                  <c:y val="-4.6616336542876002E-2"/>
                </c:manualLayout>
              </c:layout>
              <c:tx>
                <c:rich>
                  <a:bodyPr/>
                  <a:lstStyle/>
                  <a:p>
                    <a:fld id="{BBFE576A-11D6-4CFA-A1FE-6B2D9FEAD41F}" type="CELLREF">
                      <a:rPr lang="ru-RU"/>
                      <a:pPr/>
                      <a:t>[ССЫЛКА НА ЯЧЕЙКУ]</a:t>
                    </a:fld>
                    <a:endParaRPr lang="ru-RU"/>
                  </a:p>
                </c:rich>
              </c:tx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9376129469315498"/>
                      <c:h val="0.10300058305498"/>
                    </c:manualLayout>
                  </c15:layout>
                  <c15:dlblFieldTable>
                    <c15:dlblFTEntry>
                      <c15:txfldGUID>{BBFE576A-11D6-4CFA-A1FE-6B2D9FEAD41F}</c15:txfldGUID>
                      <c15:f>рис.1!$B$10</c15:f>
                      <c15:dlblFieldTableCache>
                        <c:ptCount val="1"/>
                        <c:pt idx="0">
                          <c:v>Обеспеченные (от 2 до 4 медиан)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8-55D4-45AE-84D3-97378E9194A5}"/>
                </c:ext>
              </c:extLst>
            </c:dLbl>
            <c:dLbl>
              <c:idx val="9"/>
              <c:layout>
                <c:manualLayout>
                  <c:x val="-0.292212071225043"/>
                  <c:y val="-1.4868297239152501E-2"/>
                </c:manualLayout>
              </c:layout>
              <c:tx>
                <c:rich>
                  <a:bodyPr/>
                  <a:lstStyle/>
                  <a:p>
                    <a:fld id="{9802D2A2-5A40-45EE-AE98-3B3F5F3930EB}" type="CELLREF">
                      <a:rPr lang="ru-RU"/>
                      <a:pPr/>
                      <a:t>[ССЫЛКА НА ЯЧЕЙКУ]</a:t>
                    </a:fld>
                    <a:endParaRPr lang="ru-RU"/>
                  </a:p>
                </c:rich>
              </c:tx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740472989338598"/>
                      <c:h val="0.10300058305498"/>
                    </c:manualLayout>
                  </c15:layout>
                  <c15:dlblFieldTable>
                    <c15:dlblFTEntry>
                      <c15:txfldGUID>{9802D2A2-5A40-45EE-AE98-3B3F5F3930EB}</c15:txfldGUID>
                      <c15:f>рис.1!$B$11</c15:f>
                      <c15:dlblFieldTableCache>
                        <c:ptCount val="1"/>
                        <c:pt idx="0">
                          <c:v>Среднедоходные (от 1,25 до 2 медиан)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9-55D4-45AE-84D3-97378E9194A5}"/>
                </c:ext>
              </c:extLst>
            </c:dLbl>
            <c:dLbl>
              <c:idx val="10"/>
              <c:layout>
                <c:manualLayout>
                  <c:x val="-0.255256685746312"/>
                  <c:y val="-1.9610915143366998E-3"/>
                </c:manualLayout>
              </c:layout>
              <c:tx>
                <c:rich>
                  <a:bodyPr/>
                  <a:lstStyle/>
                  <a:p>
                    <a:fld id="{FB0E6599-A2FC-4A7C-8DA2-F69D31160EA8}" type="CELLREF">
                      <a:rPr lang="ru-RU"/>
                      <a:pPr/>
                      <a:t>[ССЫЛКА НА ЯЧЕЙКУ]</a:t>
                    </a:fld>
                    <a:endParaRPr lang="ru-RU"/>
                  </a:p>
                </c:rich>
              </c:tx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8182277042761"/>
                      <c:h val="0.10300058305498"/>
                    </c:manualLayout>
                  </c15:layout>
                  <c15:dlblFieldTable>
                    <c15:dlblFTEntry>
                      <c15:txfldGUID>{FB0E6599-A2FC-4A7C-8DA2-F69D31160EA8}</c15:txfldGUID>
                      <c15:f>рис.1!$B$12</c15:f>
                      <c15:dlblFieldTableCache>
                        <c:ptCount val="1"/>
                        <c:pt idx="0">
                          <c:v>Медианная группа (от 0,75 до 1,25 медиан)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A-55D4-45AE-84D3-97378E9194A5}"/>
                </c:ext>
              </c:extLst>
            </c:dLbl>
            <c:dLbl>
              <c:idx val="11"/>
              <c:layout>
                <c:manualLayout>
                  <c:x val="-0.34609967546511"/>
                  <c:y val="5.8832745430100301E-3"/>
                </c:manualLayout>
              </c:layout>
              <c:tx>
                <c:rich>
                  <a:bodyPr/>
                  <a:lstStyle/>
                  <a:p>
                    <a:fld id="{7960100D-4646-4D1C-B40F-82E71E4E8796}" type="CELLREF">
                      <a:rPr lang="ru-RU"/>
                      <a:pPr/>
                      <a:t>[ССЫЛКА НА ЯЧЕЙКУ]</a:t>
                    </a:fld>
                    <a:endParaRPr lang="ru-RU"/>
                  </a:p>
                </c:rich>
              </c:tx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8398392938993"/>
                      <c:h val="0.10300058305498"/>
                    </c:manualLayout>
                  </c15:layout>
                  <c15:dlblFieldTable>
                    <c15:dlblFTEntry>
                      <c15:txfldGUID>{7960100D-4646-4D1C-B40F-82E71E4E8796}</c15:txfldGUID>
                      <c15:f>рис.1!$B$13</c15:f>
                      <c15:dlblFieldTableCache>
                        <c:ptCount val="1"/>
                        <c:pt idx="0">
                          <c:v>Уязвимые к бедности (от 0,5 до 0,75 медиан)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B-55D4-45AE-84D3-97378E9194A5}"/>
                </c:ext>
              </c:extLst>
            </c:dLbl>
            <c:dLbl>
              <c:idx val="12"/>
              <c:layout>
                <c:manualLayout>
                  <c:x val="-0.30771971260741399"/>
                  <c:y val="5.8266764727829701E-3"/>
                </c:manualLayout>
              </c:layout>
              <c:tx>
                <c:rich>
                  <a:bodyPr/>
                  <a:lstStyle/>
                  <a:p>
                    <a:fld id="{07848976-00FD-4856-81D6-6D5F0A0B74FA}" type="CELLREF">
                      <a:rPr lang="ru-RU"/>
                      <a:pPr/>
                      <a:t>[ССЫЛКА НА ЯЧЕЙКУ]</a:t>
                    </a:fld>
                    <a:endParaRPr lang="ru-RU"/>
                  </a:p>
                </c:rich>
              </c:tx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65445414752147"/>
                      <c:h val="7.0674864006536303E-2"/>
                    </c:manualLayout>
                  </c15:layout>
                  <c15:dlblFieldTable>
                    <c15:dlblFTEntry>
                      <c15:txfldGUID>{07848976-00FD-4856-81D6-6D5F0A0B74FA}</c15:txfldGUID>
                      <c15:f>рис.1!$B$14</c15:f>
                      <c15:dlblFieldTableCache>
                        <c:ptCount val="1"/>
                        <c:pt idx="0">
                          <c:v>Бедные (от 0,25 до 0,5 медиан)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C-55D4-45AE-84D3-97378E9194A5}"/>
                </c:ext>
              </c:extLst>
            </c:dLbl>
            <c:dLbl>
              <c:idx val="13"/>
              <c:layout>
                <c:manualLayout>
                  <c:x val="-0.28171770844367"/>
                  <c:y val="7.9047583968877595E-8"/>
                </c:manualLayout>
              </c:layout>
              <c:tx>
                <c:rich>
                  <a:bodyPr/>
                  <a:lstStyle/>
                  <a:p>
                    <a:fld id="{976B1058-102F-4D56-918B-ED03150BAF7D}" type="CELLREF">
                      <a:rPr lang="ru-RU"/>
                      <a:pPr/>
                      <a:t>[ССЫЛКА НА ЯЧЕЙКУ]</a:t>
                    </a:fld>
                    <a:endParaRPr lang="ru-RU"/>
                  </a:p>
                </c:rich>
              </c:tx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193450817529999"/>
                      <c:h val="7.0674864006536303E-2"/>
                    </c:manualLayout>
                  </c15:layout>
                  <c15:dlblFieldTable>
                    <c15:dlblFTEntry>
                      <c15:txfldGUID>{976B1058-102F-4D56-918B-ED03150BAF7D}</c15:txfldGUID>
                      <c15:f>рис.1!$B$15</c15:f>
                      <c15:dlblFieldTableCache>
                        <c:ptCount val="1"/>
                        <c:pt idx="0">
                          <c:v>Глубокая бедность (≤0,25 медианы)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D-55D4-45AE-84D3-97378E9194A5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55D4-45AE-84D3-97378E9194A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рис.1!$C$2:$C$16</c:f>
              <c:numCache>
                <c:formatCode>0.0</c:formatCode>
                <c:ptCount val="15"/>
                <c:pt idx="0">
                  <c:v>2.2999999999999998</c:v>
                </c:pt>
                <c:pt idx="1">
                  <c:v>11.5</c:v>
                </c:pt>
                <c:pt idx="2">
                  <c:v>18.399999999999999</c:v>
                </c:pt>
                <c:pt idx="3">
                  <c:v>39</c:v>
                </c:pt>
                <c:pt idx="4">
                  <c:v>20.3</c:v>
                </c:pt>
                <c:pt idx="5">
                  <c:v>7.6</c:v>
                </c:pt>
                <c:pt idx="6">
                  <c:v>0.8</c:v>
                </c:pt>
                <c:pt idx="7">
                  <c:v>-0.8</c:v>
                </c:pt>
                <c:pt idx="8">
                  <c:v>-7.6</c:v>
                </c:pt>
                <c:pt idx="9">
                  <c:v>-20.3</c:v>
                </c:pt>
                <c:pt idx="10">
                  <c:v>-39</c:v>
                </c:pt>
                <c:pt idx="11">
                  <c:v>-18.399999999999999</c:v>
                </c:pt>
                <c:pt idx="12">
                  <c:v>-11.5</c:v>
                </c:pt>
                <c:pt idx="13">
                  <c:v>-2.2999999999999998</c:v>
                </c:pt>
                <c:pt idx="14">
                  <c:v>2.2999999999999998</c:v>
                </c:pt>
              </c:numCache>
            </c:numRef>
          </c:xVal>
          <c:yVal>
            <c:numRef>
              <c:f>рис.1!$F$2:$F$16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7</c:v>
                </c:pt>
                <c:pt idx="8">
                  <c:v>6</c:v>
                </c:pt>
                <c:pt idx="9">
                  <c:v>5</c:v>
                </c:pt>
                <c:pt idx="10">
                  <c:v>4</c:v>
                </c:pt>
                <c:pt idx="11">
                  <c:v>3</c:v>
                </c:pt>
                <c:pt idx="12">
                  <c:v>2</c:v>
                </c:pt>
                <c:pt idx="13">
                  <c:v>1</c:v>
                </c:pt>
                <c:pt idx="14">
                  <c:v>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F-55D4-45AE-84D3-97378E9194A5}"/>
            </c:ext>
          </c:extLst>
        </c:ser>
        <c:ser>
          <c:idx val="0"/>
          <c:order val="1"/>
          <c:tx>
            <c:strRef>
              <c:f>рис.1!$D$1</c:f>
              <c:strCache>
                <c:ptCount val="1"/>
                <c:pt idx="0">
                  <c:v>ИС РАН 2012</c:v>
                </c:pt>
              </c:strCache>
            </c:strRef>
          </c:tx>
          <c:spPr>
            <a:ln w="38100" cap="rnd">
              <a:solidFill>
                <a:srgbClr val="FF0000"/>
              </a:solidFill>
              <a:prstDash val="sysDot"/>
              <a:round/>
            </a:ln>
            <a:effectLst/>
          </c:spPr>
          <c:marker>
            <c:symbol val="circle"/>
            <c:size val="5"/>
            <c:spPr>
              <a:solidFill>
                <a:srgbClr val="C00000"/>
              </a:solidFill>
              <a:ln w="25400">
                <a:solidFill>
                  <a:srgbClr val="C00000"/>
                </a:solidFill>
              </a:ln>
              <a:effectLst/>
            </c:spPr>
          </c:marker>
          <c:dLbls>
            <c:delete val="1"/>
          </c:dLbls>
          <c:xVal>
            <c:numRef>
              <c:f>рис.1!$D$2:$D$16</c:f>
              <c:numCache>
                <c:formatCode>0.0</c:formatCode>
                <c:ptCount val="15"/>
                <c:pt idx="0">
                  <c:v>1.6</c:v>
                </c:pt>
                <c:pt idx="1">
                  <c:v>11.5</c:v>
                </c:pt>
                <c:pt idx="2">
                  <c:v>14.8</c:v>
                </c:pt>
                <c:pt idx="3">
                  <c:v>34.9</c:v>
                </c:pt>
                <c:pt idx="4">
                  <c:v>26.7</c:v>
                </c:pt>
                <c:pt idx="5">
                  <c:v>9.7000000000000011</c:v>
                </c:pt>
                <c:pt idx="6">
                  <c:v>0.7</c:v>
                </c:pt>
                <c:pt idx="7">
                  <c:v>-0.7</c:v>
                </c:pt>
                <c:pt idx="8">
                  <c:v>-9.7000000000000011</c:v>
                </c:pt>
                <c:pt idx="9">
                  <c:v>-26.7</c:v>
                </c:pt>
                <c:pt idx="10">
                  <c:v>-34.9</c:v>
                </c:pt>
                <c:pt idx="11">
                  <c:v>-14.8</c:v>
                </c:pt>
                <c:pt idx="12">
                  <c:v>-11.5</c:v>
                </c:pt>
                <c:pt idx="13">
                  <c:v>-1.6</c:v>
                </c:pt>
                <c:pt idx="14">
                  <c:v>-1.6</c:v>
                </c:pt>
              </c:numCache>
            </c:numRef>
          </c:xVal>
          <c:yVal>
            <c:numRef>
              <c:f>рис.1!$F$2:$F$16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7</c:v>
                </c:pt>
                <c:pt idx="8">
                  <c:v>6</c:v>
                </c:pt>
                <c:pt idx="9">
                  <c:v>5</c:v>
                </c:pt>
                <c:pt idx="10">
                  <c:v>4</c:v>
                </c:pt>
                <c:pt idx="11">
                  <c:v>3</c:v>
                </c:pt>
                <c:pt idx="12">
                  <c:v>2</c:v>
                </c:pt>
                <c:pt idx="13">
                  <c:v>1</c:v>
                </c:pt>
                <c:pt idx="14">
                  <c:v>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0-55D4-45AE-84D3-97378E9194A5}"/>
            </c:ext>
          </c:extLst>
        </c:ser>
        <c:ser>
          <c:idx val="1"/>
          <c:order val="2"/>
          <c:tx>
            <c:strRef>
              <c:f>рис.1!$E$1</c:f>
              <c:strCache>
                <c:ptCount val="1"/>
                <c:pt idx="0">
                  <c:v>ИС РАН 2016</c:v>
                </c:pt>
              </c:strCache>
            </c:strRef>
          </c:tx>
          <c:spPr>
            <a:ln w="34925" cap="rnd">
              <a:solidFill>
                <a:srgbClr val="0070C0"/>
              </a:solidFill>
              <a:prstDash val="solid"/>
              <a:round/>
            </a:ln>
            <a:effectLst/>
          </c:spPr>
          <c:marker>
            <c:symbol val="circle"/>
            <c:size val="5"/>
            <c:spPr>
              <a:solidFill>
                <a:srgbClr val="0070C0"/>
              </a:solidFill>
              <a:ln w="25400">
                <a:solidFill>
                  <a:srgbClr val="0070C0"/>
                </a:solidFill>
              </a:ln>
              <a:effectLst/>
            </c:spPr>
          </c:marker>
          <c:dLbls>
            <c:delete val="1"/>
          </c:dLbls>
          <c:xVal>
            <c:numRef>
              <c:f>рис.1!$E$2:$E$16</c:f>
              <c:numCache>
                <c:formatCode>0.0</c:formatCode>
                <c:ptCount val="15"/>
                <c:pt idx="0">
                  <c:v>1.4</c:v>
                </c:pt>
                <c:pt idx="1">
                  <c:v>9.7000000000000011</c:v>
                </c:pt>
                <c:pt idx="2">
                  <c:v>24.8</c:v>
                </c:pt>
                <c:pt idx="3">
                  <c:v>33.700000000000003</c:v>
                </c:pt>
                <c:pt idx="4">
                  <c:v>23.3</c:v>
                </c:pt>
                <c:pt idx="5">
                  <c:v>6.5</c:v>
                </c:pt>
                <c:pt idx="6">
                  <c:v>0.5</c:v>
                </c:pt>
                <c:pt idx="7">
                  <c:v>-0.5</c:v>
                </c:pt>
                <c:pt idx="8">
                  <c:v>-6.5</c:v>
                </c:pt>
                <c:pt idx="9">
                  <c:v>-23.3</c:v>
                </c:pt>
                <c:pt idx="10">
                  <c:v>-33.700000000000003</c:v>
                </c:pt>
                <c:pt idx="11">
                  <c:v>-24.8</c:v>
                </c:pt>
                <c:pt idx="12">
                  <c:v>-9.7000000000000011</c:v>
                </c:pt>
                <c:pt idx="13">
                  <c:v>-1.4</c:v>
                </c:pt>
                <c:pt idx="14">
                  <c:v>1.4</c:v>
                </c:pt>
              </c:numCache>
            </c:numRef>
          </c:xVal>
          <c:yVal>
            <c:numRef>
              <c:f>рис.1!$F$2:$F$16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7</c:v>
                </c:pt>
                <c:pt idx="8">
                  <c:v>6</c:v>
                </c:pt>
                <c:pt idx="9">
                  <c:v>5</c:v>
                </c:pt>
                <c:pt idx="10">
                  <c:v>4</c:v>
                </c:pt>
                <c:pt idx="11">
                  <c:v>3</c:v>
                </c:pt>
                <c:pt idx="12">
                  <c:v>2</c:v>
                </c:pt>
                <c:pt idx="13">
                  <c:v>1</c:v>
                </c:pt>
                <c:pt idx="14">
                  <c:v>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1-55D4-45AE-84D3-97378E9194A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axId val="1525103024"/>
        <c:axId val="1525104656"/>
      </c:scatterChart>
      <c:valAx>
        <c:axId val="1525103024"/>
        <c:scaling>
          <c:orientation val="minMax"/>
        </c:scaling>
        <c:delete val="1"/>
        <c:axPos val="b"/>
        <c:numFmt formatCode="0.0" sourceLinked="1"/>
        <c:majorTickMark val="none"/>
        <c:minorTickMark val="none"/>
        <c:tickLblPos val="nextTo"/>
        <c:crossAx val="1525104656"/>
        <c:crosses val="autoZero"/>
        <c:crossBetween val="midCat"/>
      </c:valAx>
      <c:valAx>
        <c:axId val="1525104656"/>
        <c:scaling>
          <c:orientation val="minMax"/>
          <c:max val="7.5"/>
          <c:min val="0.5"/>
        </c:scaling>
        <c:delete val="1"/>
        <c:axPos val="l"/>
        <c:numFmt formatCode="General" sourceLinked="1"/>
        <c:majorTickMark val="out"/>
        <c:minorTickMark val="none"/>
        <c:tickLblPos val="nextTo"/>
        <c:crossAx val="1525103024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0851525603337995"/>
          <c:y val="0.73908833452016498"/>
          <c:w val="0.24642407718883999"/>
          <c:h val="0.15928601560506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ysClr val="windowText" lastClr="000000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0220171549599794E-2"/>
          <c:y val="3.9892820185988498E-2"/>
          <c:w val="0.72580770593661159"/>
          <c:h val="0.71448531074607824"/>
        </c:manualLayout>
      </c:layout>
      <c:areaChart>
        <c:grouping val="stacked"/>
        <c:varyColors val="0"/>
        <c:ser>
          <c:idx val="0"/>
          <c:order val="0"/>
          <c:tx>
            <c:strRef>
              <c:f>'Рис. 4'!$B$2</c:f>
              <c:strCache>
                <c:ptCount val="1"/>
                <c:pt idx="0">
                  <c:v>не более 0,25</c:v>
                </c:pt>
              </c:strCache>
            </c:strRef>
          </c:tx>
          <c:spPr>
            <a:solidFill>
              <a:srgbClr val="C00000"/>
            </a:solidFill>
            <a:ln>
              <a:solidFill>
                <a:schemeClr val="tx1"/>
              </a:solidFill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'Рис. 4'!$C$1:$S$1</c:f>
              <c:strCache>
                <c:ptCount val="17"/>
                <c:pt idx="0">
                  <c:v>1997</c:v>
                </c:pt>
                <c:pt idx="1">
                  <c:v>1998_апр</c:v>
                </c:pt>
                <c:pt idx="2">
                  <c:v>1999_янв</c:v>
                </c:pt>
                <c:pt idx="3">
                  <c:v>2000</c:v>
                </c:pt>
                <c:pt idx="4">
                  <c:v>2001</c:v>
                </c:pt>
                <c:pt idx="5">
                  <c:v>2003</c:v>
                </c:pt>
                <c:pt idx="6">
                  <c:v>2005</c:v>
                </c:pt>
                <c:pt idx="7">
                  <c:v>2007</c:v>
                </c:pt>
                <c:pt idx="8">
                  <c:v>2008_март</c:v>
                </c:pt>
                <c:pt idx="9">
                  <c:v>2009_март</c:v>
                </c:pt>
                <c:pt idx="10">
                  <c:v>2010</c:v>
                </c:pt>
                <c:pt idx="11">
                  <c:v>2012</c:v>
                </c:pt>
                <c:pt idx="12">
                  <c:v>2013</c:v>
                </c:pt>
                <c:pt idx="13">
                  <c:v>2014_фев</c:v>
                </c:pt>
                <c:pt idx="14">
                  <c:v>2015_окт</c:v>
                </c:pt>
                <c:pt idx="15">
                  <c:v>2016_окт</c:v>
                </c:pt>
                <c:pt idx="16">
                  <c:v>2017_м</c:v>
                </c:pt>
              </c:strCache>
            </c:strRef>
          </c:cat>
          <c:val>
            <c:numRef>
              <c:f>'Рис. 4'!$C$2:$S$2</c:f>
              <c:numCache>
                <c:formatCode>0</c:formatCode>
                <c:ptCount val="17"/>
                <c:pt idx="0">
                  <c:v>4</c:v>
                </c:pt>
                <c:pt idx="1">
                  <c:v>5.7</c:v>
                </c:pt>
                <c:pt idx="2">
                  <c:v>3.7</c:v>
                </c:pt>
                <c:pt idx="3">
                  <c:v>1.9</c:v>
                </c:pt>
                <c:pt idx="4">
                  <c:v>2.2999999999999998</c:v>
                </c:pt>
                <c:pt idx="5">
                  <c:v>4.2</c:v>
                </c:pt>
                <c:pt idx="6">
                  <c:v>1.4</c:v>
                </c:pt>
                <c:pt idx="7">
                  <c:v>1.9</c:v>
                </c:pt>
                <c:pt idx="8">
                  <c:v>0.9</c:v>
                </c:pt>
                <c:pt idx="9">
                  <c:v>1.6</c:v>
                </c:pt>
                <c:pt idx="10">
                  <c:v>1.6</c:v>
                </c:pt>
                <c:pt idx="11">
                  <c:v>1.6</c:v>
                </c:pt>
                <c:pt idx="12">
                  <c:v>1</c:v>
                </c:pt>
                <c:pt idx="13">
                  <c:v>1.5</c:v>
                </c:pt>
                <c:pt idx="14">
                  <c:v>1.4</c:v>
                </c:pt>
                <c:pt idx="15">
                  <c:v>0.6</c:v>
                </c:pt>
                <c:pt idx="1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D18-4CF8-BF34-5E4BA7FC5E3F}"/>
            </c:ext>
          </c:extLst>
        </c:ser>
        <c:ser>
          <c:idx val="1"/>
          <c:order val="1"/>
          <c:tx>
            <c:strRef>
              <c:f>'Рис. 4'!$B$3</c:f>
              <c:strCache>
                <c:ptCount val="1"/>
                <c:pt idx="0">
                  <c:v>от 0,26 до 0,50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tx1"/>
              </a:solidFill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'Рис. 4'!$C$1:$S$1</c:f>
              <c:strCache>
                <c:ptCount val="17"/>
                <c:pt idx="0">
                  <c:v>1997</c:v>
                </c:pt>
                <c:pt idx="1">
                  <c:v>1998_апр</c:v>
                </c:pt>
                <c:pt idx="2">
                  <c:v>1999_янв</c:v>
                </c:pt>
                <c:pt idx="3">
                  <c:v>2000</c:v>
                </c:pt>
                <c:pt idx="4">
                  <c:v>2001</c:v>
                </c:pt>
                <c:pt idx="5">
                  <c:v>2003</c:v>
                </c:pt>
                <c:pt idx="6">
                  <c:v>2005</c:v>
                </c:pt>
                <c:pt idx="7">
                  <c:v>2007</c:v>
                </c:pt>
                <c:pt idx="8">
                  <c:v>2008_март</c:v>
                </c:pt>
                <c:pt idx="9">
                  <c:v>2009_март</c:v>
                </c:pt>
                <c:pt idx="10">
                  <c:v>2010</c:v>
                </c:pt>
                <c:pt idx="11">
                  <c:v>2012</c:v>
                </c:pt>
                <c:pt idx="12">
                  <c:v>2013</c:v>
                </c:pt>
                <c:pt idx="13">
                  <c:v>2014_фев</c:v>
                </c:pt>
                <c:pt idx="14">
                  <c:v>2015_окт</c:v>
                </c:pt>
                <c:pt idx="15">
                  <c:v>2016_окт</c:v>
                </c:pt>
                <c:pt idx="16">
                  <c:v>2017_м</c:v>
                </c:pt>
              </c:strCache>
            </c:strRef>
          </c:cat>
          <c:val>
            <c:numRef>
              <c:f>'Рис. 4'!$C$3:$S$3</c:f>
              <c:numCache>
                <c:formatCode>0</c:formatCode>
                <c:ptCount val="17"/>
                <c:pt idx="0">
                  <c:v>9.1999999999999993</c:v>
                </c:pt>
                <c:pt idx="1">
                  <c:v>10</c:v>
                </c:pt>
                <c:pt idx="2">
                  <c:v>8</c:v>
                </c:pt>
                <c:pt idx="3">
                  <c:v>8.9</c:v>
                </c:pt>
                <c:pt idx="4">
                  <c:v>10.1</c:v>
                </c:pt>
                <c:pt idx="5">
                  <c:v>11.1</c:v>
                </c:pt>
                <c:pt idx="6">
                  <c:v>7</c:v>
                </c:pt>
                <c:pt idx="7">
                  <c:v>11.7</c:v>
                </c:pt>
                <c:pt idx="8">
                  <c:v>7.9</c:v>
                </c:pt>
                <c:pt idx="9">
                  <c:v>11.4</c:v>
                </c:pt>
                <c:pt idx="10">
                  <c:v>8</c:v>
                </c:pt>
                <c:pt idx="11">
                  <c:v>11.5</c:v>
                </c:pt>
                <c:pt idx="12">
                  <c:v>8.3000000000000007</c:v>
                </c:pt>
                <c:pt idx="13">
                  <c:v>7</c:v>
                </c:pt>
                <c:pt idx="14">
                  <c:v>9.5</c:v>
                </c:pt>
                <c:pt idx="15">
                  <c:v>9.6999999999999993</c:v>
                </c:pt>
                <c:pt idx="16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D18-4CF8-BF34-5E4BA7FC5E3F}"/>
            </c:ext>
          </c:extLst>
        </c:ser>
        <c:ser>
          <c:idx val="2"/>
          <c:order val="2"/>
          <c:tx>
            <c:strRef>
              <c:f>'Рис. 4'!$B$4</c:f>
              <c:strCache>
                <c:ptCount val="1"/>
                <c:pt idx="0">
                  <c:v>от 0,51 до 0,75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chemeClr val="tx1"/>
              </a:solidFill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'Рис. 4'!$C$1:$S$1</c:f>
              <c:strCache>
                <c:ptCount val="17"/>
                <c:pt idx="0">
                  <c:v>1997</c:v>
                </c:pt>
                <c:pt idx="1">
                  <c:v>1998_апр</c:v>
                </c:pt>
                <c:pt idx="2">
                  <c:v>1999_янв</c:v>
                </c:pt>
                <c:pt idx="3">
                  <c:v>2000</c:v>
                </c:pt>
                <c:pt idx="4">
                  <c:v>2001</c:v>
                </c:pt>
                <c:pt idx="5">
                  <c:v>2003</c:v>
                </c:pt>
                <c:pt idx="6">
                  <c:v>2005</c:v>
                </c:pt>
                <c:pt idx="7">
                  <c:v>2007</c:v>
                </c:pt>
                <c:pt idx="8">
                  <c:v>2008_март</c:v>
                </c:pt>
                <c:pt idx="9">
                  <c:v>2009_март</c:v>
                </c:pt>
                <c:pt idx="10">
                  <c:v>2010</c:v>
                </c:pt>
                <c:pt idx="11">
                  <c:v>2012</c:v>
                </c:pt>
                <c:pt idx="12">
                  <c:v>2013</c:v>
                </c:pt>
                <c:pt idx="13">
                  <c:v>2014_фев</c:v>
                </c:pt>
                <c:pt idx="14">
                  <c:v>2015_окт</c:v>
                </c:pt>
                <c:pt idx="15">
                  <c:v>2016_окт</c:v>
                </c:pt>
                <c:pt idx="16">
                  <c:v>2017_м</c:v>
                </c:pt>
              </c:strCache>
            </c:strRef>
          </c:cat>
          <c:val>
            <c:numRef>
              <c:f>'Рис. 4'!$C$4:$S$4</c:f>
              <c:numCache>
                <c:formatCode>0</c:formatCode>
                <c:ptCount val="17"/>
                <c:pt idx="0">
                  <c:v>19.899999999999999</c:v>
                </c:pt>
                <c:pt idx="1">
                  <c:v>17.3</c:v>
                </c:pt>
                <c:pt idx="2">
                  <c:v>16.2</c:v>
                </c:pt>
                <c:pt idx="3">
                  <c:v>20.399999999999999</c:v>
                </c:pt>
                <c:pt idx="4">
                  <c:v>24.4</c:v>
                </c:pt>
                <c:pt idx="5">
                  <c:v>15.9</c:v>
                </c:pt>
                <c:pt idx="6">
                  <c:v>25.1</c:v>
                </c:pt>
                <c:pt idx="7">
                  <c:v>20.5</c:v>
                </c:pt>
                <c:pt idx="8">
                  <c:v>16.8</c:v>
                </c:pt>
                <c:pt idx="9">
                  <c:v>17.899999999999999</c:v>
                </c:pt>
                <c:pt idx="10">
                  <c:v>24.1</c:v>
                </c:pt>
                <c:pt idx="11">
                  <c:v>14.8</c:v>
                </c:pt>
                <c:pt idx="12">
                  <c:v>17.100000000000001</c:v>
                </c:pt>
                <c:pt idx="13">
                  <c:v>17.5</c:v>
                </c:pt>
                <c:pt idx="14">
                  <c:v>23</c:v>
                </c:pt>
                <c:pt idx="15">
                  <c:v>24.8</c:v>
                </c:pt>
                <c:pt idx="16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D18-4CF8-BF34-5E4BA7FC5E3F}"/>
            </c:ext>
          </c:extLst>
        </c:ser>
        <c:ser>
          <c:idx val="3"/>
          <c:order val="3"/>
          <c:tx>
            <c:strRef>
              <c:f>'Рис. 4'!$B$5</c:f>
              <c:strCache>
                <c:ptCount val="1"/>
                <c:pt idx="0">
                  <c:v>от 0,76 до 1,25</c:v>
                </c:pt>
              </c:strCache>
            </c:strRef>
          </c:tx>
          <c:spPr>
            <a:solidFill>
              <a:srgbClr val="FFFF00"/>
            </a:solidFill>
            <a:ln>
              <a:solidFill>
                <a:schemeClr val="tx1"/>
              </a:solidFill>
            </a:ln>
            <a:effectLst/>
          </c:spPr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'Рис. 4'!$C$1:$S$1</c:f>
              <c:strCache>
                <c:ptCount val="17"/>
                <c:pt idx="0">
                  <c:v>1997</c:v>
                </c:pt>
                <c:pt idx="1">
                  <c:v>1998_апр</c:v>
                </c:pt>
                <c:pt idx="2">
                  <c:v>1999_янв</c:v>
                </c:pt>
                <c:pt idx="3">
                  <c:v>2000</c:v>
                </c:pt>
                <c:pt idx="4">
                  <c:v>2001</c:v>
                </c:pt>
                <c:pt idx="5">
                  <c:v>2003</c:v>
                </c:pt>
                <c:pt idx="6">
                  <c:v>2005</c:v>
                </c:pt>
                <c:pt idx="7">
                  <c:v>2007</c:v>
                </c:pt>
                <c:pt idx="8">
                  <c:v>2008_март</c:v>
                </c:pt>
                <c:pt idx="9">
                  <c:v>2009_март</c:v>
                </c:pt>
                <c:pt idx="10">
                  <c:v>2010</c:v>
                </c:pt>
                <c:pt idx="11">
                  <c:v>2012</c:v>
                </c:pt>
                <c:pt idx="12">
                  <c:v>2013</c:v>
                </c:pt>
                <c:pt idx="13">
                  <c:v>2014_фев</c:v>
                </c:pt>
                <c:pt idx="14">
                  <c:v>2015_окт</c:v>
                </c:pt>
                <c:pt idx="15">
                  <c:v>2016_окт</c:v>
                </c:pt>
                <c:pt idx="16">
                  <c:v>2017_м</c:v>
                </c:pt>
              </c:strCache>
            </c:strRef>
          </c:cat>
          <c:val>
            <c:numRef>
              <c:f>'Рис. 4'!$C$5:$S$5</c:f>
              <c:numCache>
                <c:formatCode>0</c:formatCode>
                <c:ptCount val="17"/>
                <c:pt idx="0">
                  <c:v>34.6</c:v>
                </c:pt>
                <c:pt idx="1">
                  <c:v>37.200000000000003</c:v>
                </c:pt>
                <c:pt idx="2">
                  <c:v>39</c:v>
                </c:pt>
                <c:pt idx="3">
                  <c:v>33.1</c:v>
                </c:pt>
                <c:pt idx="4">
                  <c:v>28.5</c:v>
                </c:pt>
                <c:pt idx="5">
                  <c:v>31.3</c:v>
                </c:pt>
                <c:pt idx="6">
                  <c:v>34.4</c:v>
                </c:pt>
                <c:pt idx="7">
                  <c:v>32.4</c:v>
                </c:pt>
                <c:pt idx="8">
                  <c:v>34.200000000000003</c:v>
                </c:pt>
                <c:pt idx="9">
                  <c:v>33.1</c:v>
                </c:pt>
                <c:pt idx="10">
                  <c:v>28.6</c:v>
                </c:pt>
                <c:pt idx="11">
                  <c:v>35</c:v>
                </c:pt>
                <c:pt idx="12">
                  <c:v>43.5</c:v>
                </c:pt>
                <c:pt idx="13">
                  <c:v>46</c:v>
                </c:pt>
                <c:pt idx="14">
                  <c:v>34.5</c:v>
                </c:pt>
                <c:pt idx="15">
                  <c:v>34.799999999999997</c:v>
                </c:pt>
                <c:pt idx="16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D18-4CF8-BF34-5E4BA7FC5E3F}"/>
            </c:ext>
          </c:extLst>
        </c:ser>
        <c:ser>
          <c:idx val="4"/>
          <c:order val="4"/>
          <c:tx>
            <c:strRef>
              <c:f>'Рис. 4'!$B$6</c:f>
              <c:strCache>
                <c:ptCount val="1"/>
                <c:pt idx="0">
                  <c:v>от 1,26 до 2,00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chemeClr val="tx1"/>
              </a:solidFill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'Рис. 4'!$C$1:$S$1</c:f>
              <c:strCache>
                <c:ptCount val="17"/>
                <c:pt idx="0">
                  <c:v>1997</c:v>
                </c:pt>
                <c:pt idx="1">
                  <c:v>1998_апр</c:v>
                </c:pt>
                <c:pt idx="2">
                  <c:v>1999_янв</c:v>
                </c:pt>
                <c:pt idx="3">
                  <c:v>2000</c:v>
                </c:pt>
                <c:pt idx="4">
                  <c:v>2001</c:v>
                </c:pt>
                <c:pt idx="5">
                  <c:v>2003</c:v>
                </c:pt>
                <c:pt idx="6">
                  <c:v>2005</c:v>
                </c:pt>
                <c:pt idx="7">
                  <c:v>2007</c:v>
                </c:pt>
                <c:pt idx="8">
                  <c:v>2008_март</c:v>
                </c:pt>
                <c:pt idx="9">
                  <c:v>2009_март</c:v>
                </c:pt>
                <c:pt idx="10">
                  <c:v>2010</c:v>
                </c:pt>
                <c:pt idx="11">
                  <c:v>2012</c:v>
                </c:pt>
                <c:pt idx="12">
                  <c:v>2013</c:v>
                </c:pt>
                <c:pt idx="13">
                  <c:v>2014_фев</c:v>
                </c:pt>
                <c:pt idx="14">
                  <c:v>2015_окт</c:v>
                </c:pt>
                <c:pt idx="15">
                  <c:v>2016_окт</c:v>
                </c:pt>
                <c:pt idx="16">
                  <c:v>2017_м</c:v>
                </c:pt>
              </c:strCache>
            </c:strRef>
          </c:cat>
          <c:val>
            <c:numRef>
              <c:f>'Рис. 4'!$C$6:$S$6</c:f>
              <c:numCache>
                <c:formatCode>0</c:formatCode>
                <c:ptCount val="17"/>
                <c:pt idx="0">
                  <c:v>19.3</c:v>
                </c:pt>
                <c:pt idx="1">
                  <c:v>17</c:v>
                </c:pt>
                <c:pt idx="2">
                  <c:v>18.5</c:v>
                </c:pt>
                <c:pt idx="3">
                  <c:v>21.4</c:v>
                </c:pt>
                <c:pt idx="4">
                  <c:v>20</c:v>
                </c:pt>
                <c:pt idx="5">
                  <c:v>21.7</c:v>
                </c:pt>
                <c:pt idx="6">
                  <c:v>18.600000000000001</c:v>
                </c:pt>
                <c:pt idx="7">
                  <c:v>21.9</c:v>
                </c:pt>
                <c:pt idx="8">
                  <c:v>22.8</c:v>
                </c:pt>
                <c:pt idx="9">
                  <c:v>20.3</c:v>
                </c:pt>
                <c:pt idx="10">
                  <c:v>23.6</c:v>
                </c:pt>
                <c:pt idx="11">
                  <c:v>26.7</c:v>
                </c:pt>
                <c:pt idx="12">
                  <c:v>18</c:v>
                </c:pt>
                <c:pt idx="13">
                  <c:v>19.3</c:v>
                </c:pt>
                <c:pt idx="14">
                  <c:v>22</c:v>
                </c:pt>
                <c:pt idx="15">
                  <c:v>22.8</c:v>
                </c:pt>
                <c:pt idx="16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D18-4CF8-BF34-5E4BA7FC5E3F}"/>
            </c:ext>
          </c:extLst>
        </c:ser>
        <c:ser>
          <c:idx val="5"/>
          <c:order val="5"/>
          <c:tx>
            <c:strRef>
              <c:f>'Рис. 4'!$B$7</c:f>
              <c:strCache>
                <c:ptCount val="1"/>
                <c:pt idx="0">
                  <c:v>от 2,01 до 4,00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chemeClr val="tx1"/>
              </a:solidFill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'Рис. 4'!$C$1:$S$1</c:f>
              <c:strCache>
                <c:ptCount val="17"/>
                <c:pt idx="0">
                  <c:v>1997</c:v>
                </c:pt>
                <c:pt idx="1">
                  <c:v>1998_апр</c:v>
                </c:pt>
                <c:pt idx="2">
                  <c:v>1999_янв</c:v>
                </c:pt>
                <c:pt idx="3">
                  <c:v>2000</c:v>
                </c:pt>
                <c:pt idx="4">
                  <c:v>2001</c:v>
                </c:pt>
                <c:pt idx="5">
                  <c:v>2003</c:v>
                </c:pt>
                <c:pt idx="6">
                  <c:v>2005</c:v>
                </c:pt>
                <c:pt idx="7">
                  <c:v>2007</c:v>
                </c:pt>
                <c:pt idx="8">
                  <c:v>2008_март</c:v>
                </c:pt>
                <c:pt idx="9">
                  <c:v>2009_март</c:v>
                </c:pt>
                <c:pt idx="10">
                  <c:v>2010</c:v>
                </c:pt>
                <c:pt idx="11">
                  <c:v>2012</c:v>
                </c:pt>
                <c:pt idx="12">
                  <c:v>2013</c:v>
                </c:pt>
                <c:pt idx="13">
                  <c:v>2014_фев</c:v>
                </c:pt>
                <c:pt idx="14">
                  <c:v>2015_окт</c:v>
                </c:pt>
                <c:pt idx="15">
                  <c:v>2016_окт</c:v>
                </c:pt>
                <c:pt idx="16">
                  <c:v>2017_м</c:v>
                </c:pt>
              </c:strCache>
            </c:strRef>
          </c:cat>
          <c:val>
            <c:numRef>
              <c:f>'Рис. 4'!$C$7:$S$7</c:f>
              <c:numCache>
                <c:formatCode>0</c:formatCode>
                <c:ptCount val="17"/>
                <c:pt idx="0">
                  <c:v>9.8000000000000007</c:v>
                </c:pt>
                <c:pt idx="1">
                  <c:v>10.5</c:v>
                </c:pt>
                <c:pt idx="2">
                  <c:v>11.2</c:v>
                </c:pt>
                <c:pt idx="3">
                  <c:v>11.4</c:v>
                </c:pt>
                <c:pt idx="4">
                  <c:v>12</c:v>
                </c:pt>
                <c:pt idx="5">
                  <c:v>11.5</c:v>
                </c:pt>
                <c:pt idx="6">
                  <c:v>11.5</c:v>
                </c:pt>
                <c:pt idx="7">
                  <c:v>10.7</c:v>
                </c:pt>
                <c:pt idx="8">
                  <c:v>14.7</c:v>
                </c:pt>
                <c:pt idx="9">
                  <c:v>12.4</c:v>
                </c:pt>
                <c:pt idx="10">
                  <c:v>12.7</c:v>
                </c:pt>
                <c:pt idx="11">
                  <c:v>9.6999999999999993</c:v>
                </c:pt>
                <c:pt idx="12">
                  <c:v>10.8</c:v>
                </c:pt>
                <c:pt idx="13">
                  <c:v>7.7</c:v>
                </c:pt>
                <c:pt idx="14">
                  <c:v>8.5</c:v>
                </c:pt>
                <c:pt idx="15">
                  <c:v>6.7</c:v>
                </c:pt>
                <c:pt idx="16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D18-4CF8-BF34-5E4BA7FC5E3F}"/>
            </c:ext>
          </c:extLst>
        </c:ser>
        <c:ser>
          <c:idx val="6"/>
          <c:order val="6"/>
          <c:tx>
            <c:strRef>
              <c:f>'Рис. 4'!$B$8</c:f>
              <c:strCache>
                <c:ptCount val="1"/>
                <c:pt idx="0">
                  <c:v>свыше 4</c:v>
                </c:pt>
              </c:strCache>
            </c:strRef>
          </c:tx>
          <c:spPr>
            <a:solidFill>
              <a:schemeClr val="bg1"/>
            </a:solidFill>
            <a:ln>
              <a:solidFill>
                <a:schemeClr val="tx1"/>
              </a:solidFill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'Рис. 4'!$C$1:$S$1</c:f>
              <c:strCache>
                <c:ptCount val="17"/>
                <c:pt idx="0">
                  <c:v>1997</c:v>
                </c:pt>
                <c:pt idx="1">
                  <c:v>1998_апр</c:v>
                </c:pt>
                <c:pt idx="2">
                  <c:v>1999_янв</c:v>
                </c:pt>
                <c:pt idx="3">
                  <c:v>2000</c:v>
                </c:pt>
                <c:pt idx="4">
                  <c:v>2001</c:v>
                </c:pt>
                <c:pt idx="5">
                  <c:v>2003</c:v>
                </c:pt>
                <c:pt idx="6">
                  <c:v>2005</c:v>
                </c:pt>
                <c:pt idx="7">
                  <c:v>2007</c:v>
                </c:pt>
                <c:pt idx="8">
                  <c:v>2008_март</c:v>
                </c:pt>
                <c:pt idx="9">
                  <c:v>2009_март</c:v>
                </c:pt>
                <c:pt idx="10">
                  <c:v>2010</c:v>
                </c:pt>
                <c:pt idx="11">
                  <c:v>2012</c:v>
                </c:pt>
                <c:pt idx="12">
                  <c:v>2013</c:v>
                </c:pt>
                <c:pt idx="13">
                  <c:v>2014_фев</c:v>
                </c:pt>
                <c:pt idx="14">
                  <c:v>2015_окт</c:v>
                </c:pt>
                <c:pt idx="15">
                  <c:v>2016_окт</c:v>
                </c:pt>
                <c:pt idx="16">
                  <c:v>2017_м</c:v>
                </c:pt>
              </c:strCache>
            </c:strRef>
          </c:cat>
          <c:val>
            <c:numRef>
              <c:f>'Рис. 4'!$C$8:$S$8</c:f>
              <c:numCache>
                <c:formatCode>0</c:formatCode>
                <c:ptCount val="17"/>
                <c:pt idx="0">
                  <c:v>3.2</c:v>
                </c:pt>
                <c:pt idx="1">
                  <c:v>2.2999999999999998</c:v>
                </c:pt>
                <c:pt idx="2">
                  <c:v>3.4</c:v>
                </c:pt>
                <c:pt idx="3">
                  <c:v>2.9</c:v>
                </c:pt>
                <c:pt idx="4">
                  <c:v>2.7</c:v>
                </c:pt>
                <c:pt idx="5">
                  <c:v>4.3</c:v>
                </c:pt>
                <c:pt idx="6">
                  <c:v>2</c:v>
                </c:pt>
                <c:pt idx="7">
                  <c:v>0.9</c:v>
                </c:pt>
                <c:pt idx="8">
                  <c:v>2.7</c:v>
                </c:pt>
                <c:pt idx="9">
                  <c:v>3.3</c:v>
                </c:pt>
                <c:pt idx="10">
                  <c:v>1.4</c:v>
                </c:pt>
                <c:pt idx="11">
                  <c:v>0.7</c:v>
                </c:pt>
                <c:pt idx="12">
                  <c:v>1.3</c:v>
                </c:pt>
                <c:pt idx="13">
                  <c:v>1</c:v>
                </c:pt>
                <c:pt idx="14">
                  <c:v>1.1000000000000001</c:v>
                </c:pt>
                <c:pt idx="15">
                  <c:v>0.6</c:v>
                </c:pt>
                <c:pt idx="1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D18-4CF8-BF34-5E4BA7FC5E3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50238112"/>
        <c:axId val="450238440"/>
      </c:areaChart>
      <c:catAx>
        <c:axId val="4502381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450238440"/>
        <c:crosses val="autoZero"/>
        <c:auto val="1"/>
        <c:lblAlgn val="ctr"/>
        <c:lblOffset val="100"/>
        <c:noMultiLvlLbl val="0"/>
      </c:catAx>
      <c:valAx>
        <c:axId val="450238440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450238112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79934755970559035"/>
          <c:y val="2.7777777777777776E-2"/>
          <c:w val="0.20065244029440968"/>
          <c:h val="0.7272005098579388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ysClr val="windowText" lastClr="000000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601552254654801"/>
          <c:y val="6.24749218940494E-2"/>
          <c:w val="0.78195188544625205"/>
          <c:h val="0.93752507810595098"/>
        </c:manualLayout>
      </c:layout>
      <c:scatterChart>
        <c:scatterStyle val="lineMarker"/>
        <c:varyColors val="0"/>
        <c:ser>
          <c:idx val="4"/>
          <c:order val="0"/>
          <c:tx>
            <c:strRef>
              <c:f>рис.2!$C$1</c:f>
              <c:strCache>
                <c:ptCount val="1"/>
                <c:pt idx="0">
                  <c:v>Венесуэла</c:v>
                </c:pt>
              </c:strCache>
            </c:strRef>
          </c:tx>
          <c:spPr>
            <a:ln w="22225" cap="rnd">
              <a:solidFill>
                <a:srgbClr val="0070C0"/>
              </a:solidFill>
              <a:prstDash val="solid"/>
              <a:round/>
            </a:ln>
            <a:effectLst/>
          </c:spPr>
          <c:marker>
            <c:symbol val="circle"/>
            <c:size val="5"/>
            <c:spPr>
              <a:solidFill>
                <a:srgbClr val="0070C0"/>
              </a:solidFill>
              <a:ln w="22225">
                <a:solidFill>
                  <a:srgbClr val="0070C0"/>
                </a:solidFill>
                <a:prstDash val="solid"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7AA-466B-80BA-260DB7F721F2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7AA-466B-80BA-260DB7F721F2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7AA-466B-80BA-260DB7F721F2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7AA-466B-80BA-260DB7F721F2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7AA-466B-80BA-260DB7F721F2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7AA-466B-80BA-260DB7F721F2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7AA-466B-80BA-260DB7F721F2}"/>
                </c:ext>
              </c:extLst>
            </c:dLbl>
            <c:dLbl>
              <c:idx val="7"/>
              <c:layout>
                <c:manualLayout>
                  <c:x val="-0.206995380190022"/>
                  <c:y val="-3.9221086506152402E-3"/>
                </c:manualLayout>
              </c:layout>
              <c:tx>
                <c:rich>
                  <a:bodyPr/>
                  <a:lstStyle/>
                  <a:p>
                    <a:fld id="{AA39D421-B3C6-4A81-8C8A-DAF0C0665E65}" type="CELLREF">
                      <a:rPr lang="ru-RU"/>
                      <a:pPr/>
                      <a:t>[ССЫЛКА НА ЯЧЕЙКУ]</a:t>
                    </a:fld>
                    <a:endParaRPr lang="ru-RU"/>
                  </a:p>
                </c:rich>
              </c:tx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{AA39D421-B3C6-4A81-8C8A-DAF0C0665E65}</c15:txfldGUID>
                      <c15:f>рис.2!$A$9</c15:f>
                      <c15:dlblFieldTableCache>
                        <c:ptCount val="1"/>
                        <c:pt idx="0">
                          <c:v>&gt;4 медиан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7-97AA-466B-80BA-260DB7F721F2}"/>
                </c:ext>
              </c:extLst>
            </c:dLbl>
            <c:dLbl>
              <c:idx val="8"/>
              <c:layout>
                <c:manualLayout>
                  <c:x val="-0.23343250912824101"/>
                  <c:y val="-1.09560216217915E-2"/>
                </c:manualLayout>
              </c:layout>
              <c:tx>
                <c:rich>
                  <a:bodyPr/>
                  <a:lstStyle/>
                  <a:p>
                    <a:fld id="{ECF580D9-AECA-4856-9B48-A75E60A29D20}" type="CELLREF">
                      <a:rPr lang="ru-RU"/>
                      <a:pPr/>
                      <a:t>[ССЫЛКА НА ЯЧЕЙКУ]</a:t>
                    </a:fld>
                    <a:endParaRPr lang="ru-RU"/>
                  </a:p>
                </c:rich>
              </c:tx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{ECF580D9-AECA-4856-9B48-A75E60A29D20}</c15:txfldGUID>
                      <c15:f>рис.2!$A$10</c15:f>
                      <c15:dlblFieldTableCache>
                        <c:ptCount val="1"/>
                        <c:pt idx="0">
                          <c:v>2-4 медианы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8-97AA-466B-80BA-260DB7F721F2}"/>
                </c:ext>
              </c:extLst>
            </c:dLbl>
            <c:dLbl>
              <c:idx val="9"/>
              <c:layout>
                <c:manualLayout>
                  <c:x val="-0.31284094352688102"/>
                  <c:y val="-2.00009451472094E-2"/>
                </c:manualLayout>
              </c:layout>
              <c:tx>
                <c:rich>
                  <a:bodyPr/>
                  <a:lstStyle/>
                  <a:p>
                    <a:fld id="{D833653C-140F-4D9C-BF56-45032E65A872}" type="CELLREF">
                      <a:rPr lang="ru-RU"/>
                      <a:pPr/>
                      <a:t>[ССЫЛКА НА ЯЧЕЙКУ]</a:t>
                    </a:fld>
                    <a:endParaRPr lang="ru-RU"/>
                  </a:p>
                </c:rich>
              </c:tx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8986754247591501"/>
                      <c:h val="9.2584129549642805E-2"/>
                    </c:manualLayout>
                  </c15:layout>
                  <c15:dlblFieldTable>
                    <c15:dlblFTEntry>
                      <c15:txfldGUID>{D833653C-140F-4D9C-BF56-45032E65A872}</c15:txfldGUID>
                      <c15:f>рис.2!$A$11</c15:f>
                      <c15:dlblFieldTableCache>
                        <c:ptCount val="1"/>
                        <c:pt idx="0">
                          <c:v>1,25-2 медианы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9-97AA-466B-80BA-260DB7F721F2}"/>
                </c:ext>
              </c:extLst>
            </c:dLbl>
            <c:dLbl>
              <c:idx val="10"/>
              <c:layout>
                <c:manualLayout>
                  <c:x val="-0.344804679172449"/>
                  <c:y val="2.2040857287109299E-3"/>
                </c:manualLayout>
              </c:layout>
              <c:tx>
                <c:rich>
                  <a:bodyPr/>
                  <a:lstStyle/>
                  <a:p>
                    <a:fld id="{FB0E6599-A2FC-4A7C-8DA2-F69D31160EA8}" type="CELLREF">
                      <a:rPr lang="ru-RU"/>
                      <a:pPr/>
                      <a:t>[ССЫЛКА НА ЯЧЕЙКУ]</a:t>
                    </a:fld>
                    <a:endParaRPr lang="ru-RU"/>
                  </a:p>
                </c:rich>
              </c:tx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232725866186199"/>
                      <c:h val="8.2883396379438895E-2"/>
                    </c:manualLayout>
                  </c15:layout>
                  <c15:dlblFieldTable>
                    <c15:dlblFTEntry>
                      <c15:txfldGUID>{FB0E6599-A2FC-4A7C-8DA2-F69D31160EA8}</c15:txfldGUID>
                      <c15:f>рис.2!$A$12</c15:f>
                      <c15:dlblFieldTableCache>
                        <c:ptCount val="1"/>
                        <c:pt idx="0">
                          <c:v>0,75-1,25 медианы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A-97AA-466B-80BA-260DB7F721F2}"/>
                </c:ext>
              </c:extLst>
            </c:dLbl>
            <c:dLbl>
              <c:idx val="11"/>
              <c:layout>
                <c:manualLayout>
                  <c:x val="-0.31584501968603601"/>
                  <c:y val="2.2543362269115401E-2"/>
                </c:manualLayout>
              </c:layout>
              <c:tx>
                <c:rich>
                  <a:bodyPr/>
                  <a:lstStyle/>
                  <a:p>
                    <a:fld id="{7960100D-4646-4D1C-B40F-82E71E4E8796}" type="CELLREF">
                      <a:rPr lang="ru-RU"/>
                      <a:pPr/>
                      <a:t>[ССЫЛКА НА ЯЧЕЙКУ]</a:t>
                    </a:fld>
                    <a:endParaRPr lang="ru-RU"/>
                  </a:p>
                </c:rich>
              </c:tx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61747081829866"/>
                      <c:h val="8.2883396379438895E-2"/>
                    </c:manualLayout>
                  </c15:layout>
                  <c15:dlblFieldTable>
                    <c15:dlblFTEntry>
                      <c15:txfldGUID>{7960100D-4646-4D1C-B40F-82E71E4E8796}</c15:txfldGUID>
                      <c15:f>рис.2!$A$13</c15:f>
                      <c15:dlblFieldTableCache>
                        <c:ptCount val="1"/>
                        <c:pt idx="0">
                          <c:v>0,5-0,75 медианы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B-97AA-466B-80BA-260DB7F721F2}"/>
                </c:ext>
              </c:extLst>
            </c:dLbl>
            <c:dLbl>
              <c:idx val="12"/>
              <c:layout>
                <c:manualLayout>
                  <c:x val="-0.31294459405661501"/>
                  <c:y val="1.6660061159833001E-2"/>
                </c:manualLayout>
              </c:layout>
              <c:tx>
                <c:rich>
                  <a:bodyPr/>
                  <a:lstStyle/>
                  <a:p>
                    <a:fld id="{07848976-00FD-4856-81D6-6D5F0A0B74FA}" type="CELLREF">
                      <a:rPr lang="ru-RU"/>
                      <a:pPr/>
                      <a:t>[ССЫЛКА НА ЯЧЕЙКУ]</a:t>
                    </a:fld>
                    <a:endParaRPr lang="ru-RU"/>
                  </a:p>
                </c:rich>
              </c:tx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77701432788653"/>
                      <c:h val="8.2883396379438895E-2"/>
                    </c:manualLayout>
                  </c15:layout>
                  <c15:dlblFieldTable>
                    <c15:dlblFTEntry>
                      <c15:txfldGUID>{07848976-00FD-4856-81D6-6D5F0A0B74FA}</c15:txfldGUID>
                      <c15:f>рис.2!$A$14</c15:f>
                      <c15:dlblFieldTableCache>
                        <c:ptCount val="1"/>
                        <c:pt idx="0">
                          <c:v>0,25-0,5 медианы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C-97AA-466B-80BA-260DB7F721F2}"/>
                </c:ext>
              </c:extLst>
            </c:dLbl>
            <c:dLbl>
              <c:idx val="13"/>
              <c:layout>
                <c:manualLayout>
                  <c:x val="-0.31910573727254199"/>
                  <c:y val="6.2474921894047899E-3"/>
                </c:manualLayout>
              </c:layout>
              <c:tx>
                <c:rich>
                  <a:bodyPr/>
                  <a:lstStyle/>
                  <a:p>
                    <a:fld id="{976B1058-102F-4D56-918B-ED03150BAF7D}" type="CELLREF">
                      <a:rPr lang="ru-RU"/>
                      <a:pPr/>
                      <a:t>[ССЫЛКА НА ЯЧЕЙКУ]</a:t>
                    </a:fld>
                    <a:endParaRPr lang="ru-RU"/>
                  </a:p>
                </c:rich>
              </c:tx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{976B1058-102F-4D56-918B-ED03150BAF7D}</c15:txfldGUID>
                      <c15:f>рис.2!$A$15</c15:f>
                      <c15:dlblFieldTableCache>
                        <c:ptCount val="1"/>
                        <c:pt idx="0">
                          <c:v>&lt;0,25 медианы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D-97AA-466B-80BA-260DB7F721F2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97AA-466B-80BA-260DB7F721F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рис.2!$C$2:$C$16</c:f>
              <c:numCache>
                <c:formatCode>0.0</c:formatCode>
                <c:ptCount val="15"/>
                <c:pt idx="0">
                  <c:v>2.2999999999999998</c:v>
                </c:pt>
                <c:pt idx="1">
                  <c:v>14.4</c:v>
                </c:pt>
                <c:pt idx="2">
                  <c:v>18.8</c:v>
                </c:pt>
                <c:pt idx="3">
                  <c:v>25.7</c:v>
                </c:pt>
                <c:pt idx="4">
                  <c:v>20.2</c:v>
                </c:pt>
                <c:pt idx="5">
                  <c:v>14.4</c:v>
                </c:pt>
                <c:pt idx="6">
                  <c:v>4.2</c:v>
                </c:pt>
                <c:pt idx="7">
                  <c:v>-4.2</c:v>
                </c:pt>
                <c:pt idx="8">
                  <c:v>-14.4</c:v>
                </c:pt>
                <c:pt idx="9">
                  <c:v>-20.2</c:v>
                </c:pt>
                <c:pt idx="10">
                  <c:v>-25.7</c:v>
                </c:pt>
                <c:pt idx="11">
                  <c:v>-18.8</c:v>
                </c:pt>
                <c:pt idx="12">
                  <c:v>-14.4</c:v>
                </c:pt>
                <c:pt idx="13">
                  <c:v>-2.2999999999999998</c:v>
                </c:pt>
                <c:pt idx="14">
                  <c:v>2.2999999999999998</c:v>
                </c:pt>
              </c:numCache>
            </c:numRef>
          </c:xVal>
          <c:yVal>
            <c:numRef>
              <c:f>рис.2!$E$2:$E$16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7</c:v>
                </c:pt>
                <c:pt idx="8">
                  <c:v>6</c:v>
                </c:pt>
                <c:pt idx="9">
                  <c:v>5</c:v>
                </c:pt>
                <c:pt idx="10">
                  <c:v>4</c:v>
                </c:pt>
                <c:pt idx="11">
                  <c:v>3</c:v>
                </c:pt>
                <c:pt idx="12">
                  <c:v>2</c:v>
                </c:pt>
                <c:pt idx="13">
                  <c:v>1</c:v>
                </c:pt>
                <c:pt idx="14">
                  <c:v>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F-97AA-466B-80BA-260DB7F721F2}"/>
            </c:ext>
          </c:extLst>
        </c:ser>
        <c:ser>
          <c:idx val="0"/>
          <c:order val="1"/>
          <c:tx>
            <c:strRef>
              <c:f>рис.2!$B$1</c:f>
              <c:strCache>
                <c:ptCount val="1"/>
                <c:pt idx="0">
                  <c:v>Россия</c:v>
                </c:pt>
              </c:strCache>
            </c:strRef>
          </c:tx>
          <c:spPr>
            <a:ln w="38100" cap="rnd">
              <a:solidFill>
                <a:srgbClr val="C0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19050">
                <a:solidFill>
                  <a:srgbClr val="C00000"/>
                </a:solidFill>
              </a:ln>
              <a:effectLst/>
            </c:spPr>
          </c:marker>
          <c:dLbls>
            <c:delete val="1"/>
          </c:dLbls>
          <c:xVal>
            <c:numRef>
              <c:f>рис.2!$B$2:$B$16</c:f>
              <c:numCache>
                <c:formatCode>0.0</c:formatCode>
                <c:ptCount val="15"/>
                <c:pt idx="0">
                  <c:v>2.2999999999999998</c:v>
                </c:pt>
                <c:pt idx="1">
                  <c:v>11.5</c:v>
                </c:pt>
                <c:pt idx="2">
                  <c:v>18.399999999999999</c:v>
                </c:pt>
                <c:pt idx="3">
                  <c:v>39</c:v>
                </c:pt>
                <c:pt idx="4">
                  <c:v>20.3</c:v>
                </c:pt>
                <c:pt idx="5">
                  <c:v>7.6</c:v>
                </c:pt>
                <c:pt idx="6">
                  <c:v>0.8</c:v>
                </c:pt>
                <c:pt idx="7">
                  <c:v>-0.8</c:v>
                </c:pt>
                <c:pt idx="8">
                  <c:v>-7.6</c:v>
                </c:pt>
                <c:pt idx="9">
                  <c:v>-20.3</c:v>
                </c:pt>
                <c:pt idx="10">
                  <c:v>-39</c:v>
                </c:pt>
                <c:pt idx="11">
                  <c:v>-18.399999999999999</c:v>
                </c:pt>
                <c:pt idx="12">
                  <c:v>-11.5</c:v>
                </c:pt>
                <c:pt idx="13">
                  <c:v>-2.2999999999999998</c:v>
                </c:pt>
                <c:pt idx="14">
                  <c:v>2.2999999999999998</c:v>
                </c:pt>
              </c:numCache>
            </c:numRef>
          </c:xVal>
          <c:yVal>
            <c:numRef>
              <c:f>рис.2!$E$2:$E$16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7</c:v>
                </c:pt>
                <c:pt idx="8">
                  <c:v>6</c:v>
                </c:pt>
                <c:pt idx="9">
                  <c:v>5</c:v>
                </c:pt>
                <c:pt idx="10">
                  <c:v>4</c:v>
                </c:pt>
                <c:pt idx="11">
                  <c:v>3</c:v>
                </c:pt>
                <c:pt idx="12">
                  <c:v>2</c:v>
                </c:pt>
                <c:pt idx="13">
                  <c:v>1</c:v>
                </c:pt>
                <c:pt idx="14">
                  <c:v>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0-97AA-466B-80BA-260DB7F721F2}"/>
            </c:ext>
          </c:extLst>
        </c:ser>
        <c:ser>
          <c:idx val="1"/>
          <c:order val="2"/>
          <c:tx>
            <c:strRef>
              <c:f>рис.2!$D$1</c:f>
              <c:strCache>
                <c:ptCount val="1"/>
                <c:pt idx="0">
                  <c:v>Китай</c:v>
                </c:pt>
              </c:strCache>
            </c:strRef>
          </c:tx>
          <c:spPr>
            <a:ln w="25400" cap="rnd">
              <a:solidFill>
                <a:srgbClr val="00B050"/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25400">
                <a:solidFill>
                  <a:srgbClr val="00B050"/>
                </a:solidFill>
              </a:ln>
              <a:effectLst/>
            </c:spPr>
          </c:marker>
          <c:dLbls>
            <c:delete val="1"/>
          </c:dLbls>
          <c:xVal>
            <c:numRef>
              <c:f>рис.2!$D$2:$D$16</c:f>
              <c:numCache>
                <c:formatCode>0.0</c:formatCode>
                <c:ptCount val="15"/>
                <c:pt idx="0">
                  <c:v>11.4</c:v>
                </c:pt>
                <c:pt idx="1">
                  <c:v>12.7</c:v>
                </c:pt>
                <c:pt idx="2">
                  <c:v>12.7</c:v>
                </c:pt>
                <c:pt idx="3">
                  <c:v>22.2</c:v>
                </c:pt>
                <c:pt idx="4">
                  <c:v>20.399999999999999</c:v>
                </c:pt>
                <c:pt idx="5">
                  <c:v>15.9</c:v>
                </c:pt>
                <c:pt idx="6">
                  <c:v>4.8</c:v>
                </c:pt>
                <c:pt idx="7">
                  <c:v>-4.8</c:v>
                </c:pt>
                <c:pt idx="8">
                  <c:v>-15.9</c:v>
                </c:pt>
                <c:pt idx="9">
                  <c:v>-20.399999999999999</c:v>
                </c:pt>
                <c:pt idx="10">
                  <c:v>-22.2</c:v>
                </c:pt>
                <c:pt idx="11">
                  <c:v>-12.7</c:v>
                </c:pt>
                <c:pt idx="12">
                  <c:v>-12.7</c:v>
                </c:pt>
                <c:pt idx="13">
                  <c:v>-11.4</c:v>
                </c:pt>
                <c:pt idx="14">
                  <c:v>11.4</c:v>
                </c:pt>
              </c:numCache>
            </c:numRef>
          </c:xVal>
          <c:yVal>
            <c:numRef>
              <c:f>рис.2!$E$2:$E$16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7</c:v>
                </c:pt>
                <c:pt idx="8">
                  <c:v>6</c:v>
                </c:pt>
                <c:pt idx="9">
                  <c:v>5</c:v>
                </c:pt>
                <c:pt idx="10">
                  <c:v>4</c:v>
                </c:pt>
                <c:pt idx="11">
                  <c:v>3</c:v>
                </c:pt>
                <c:pt idx="12">
                  <c:v>2</c:v>
                </c:pt>
                <c:pt idx="13">
                  <c:v>1</c:v>
                </c:pt>
                <c:pt idx="14">
                  <c:v>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1-97AA-466B-80BA-260DB7F721F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axId val="1959799968"/>
        <c:axId val="1519954912"/>
      </c:scatterChart>
      <c:valAx>
        <c:axId val="1959799968"/>
        <c:scaling>
          <c:orientation val="minMax"/>
        </c:scaling>
        <c:delete val="1"/>
        <c:axPos val="b"/>
        <c:numFmt formatCode="0.0" sourceLinked="1"/>
        <c:majorTickMark val="none"/>
        <c:minorTickMark val="none"/>
        <c:tickLblPos val="nextTo"/>
        <c:crossAx val="1519954912"/>
        <c:crosses val="autoZero"/>
        <c:crossBetween val="midCat"/>
      </c:valAx>
      <c:valAx>
        <c:axId val="1519954912"/>
        <c:scaling>
          <c:orientation val="minMax"/>
          <c:max val="7.5"/>
          <c:min val="0.5"/>
        </c:scaling>
        <c:delete val="1"/>
        <c:axPos val="l"/>
        <c:numFmt formatCode="General" sourceLinked="1"/>
        <c:majorTickMark val="out"/>
        <c:minorTickMark val="none"/>
        <c:tickLblPos val="nextTo"/>
        <c:crossAx val="1959799968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4310165898868796"/>
          <c:y val="0.76388103397471496"/>
          <c:w val="0.222115621156212"/>
          <c:h val="0.15928601560506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7908023099166"/>
          <c:y val="1.7131996381363201E-2"/>
          <c:w val="0.65939836239596705"/>
          <c:h val="0.98286794483645401"/>
        </c:manualLayout>
      </c:layout>
      <c:scatterChart>
        <c:scatterStyle val="lineMarker"/>
        <c:varyColors val="0"/>
        <c:ser>
          <c:idx val="4"/>
          <c:order val="0"/>
          <c:tx>
            <c:strRef>
              <c:f>'[ОНС_стратификация_2_.xlsx]рис.5 (2)'!$C$1</c:f>
              <c:strCache>
                <c:ptCount val="1"/>
                <c:pt idx="0">
                  <c:v>Венесуэла</c:v>
                </c:pt>
              </c:strCache>
            </c:strRef>
          </c:tx>
          <c:spPr>
            <a:ln w="25400" cap="rnd">
              <a:solidFill>
                <a:srgbClr val="0070C0"/>
              </a:solidFill>
              <a:prstDash val="solid"/>
              <a:round/>
            </a:ln>
            <a:effectLst/>
          </c:spPr>
          <c:marker>
            <c:symbol val="circle"/>
            <c:size val="5"/>
            <c:spPr>
              <a:solidFill>
                <a:srgbClr val="0070C0"/>
              </a:solidFill>
              <a:ln w="25400">
                <a:solidFill>
                  <a:srgbClr val="0070C0"/>
                </a:solidFill>
                <a:prstDash val="solid"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E64-4DE2-824D-20EC23A5DFFC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E64-4DE2-824D-20EC23A5DFFC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E64-4DE2-824D-20EC23A5DFFC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E64-4DE2-824D-20EC23A5DFFC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E64-4DE2-824D-20EC23A5DFFC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E64-4DE2-824D-20EC23A5DFFC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E64-4DE2-824D-20EC23A5DFFC}"/>
                </c:ext>
              </c:extLst>
            </c:dLbl>
            <c:dLbl>
              <c:idx val="7"/>
              <c:layout>
                <c:manualLayout>
                  <c:x val="-0.206995380190022"/>
                  <c:y val="-3.9221086506152402E-3"/>
                </c:manualLayout>
              </c:layout>
              <c:tx>
                <c:rich>
                  <a:bodyPr/>
                  <a:lstStyle/>
                  <a:p>
                    <a:fld id="{AA39D421-B3C6-4A81-8C8A-DAF0C0665E65}" type="CELLREF">
                      <a:rPr lang="ru-RU"/>
                      <a:pPr/>
                      <a:t>[ССЫЛКА НА ЯЧЕЙКУ]</a:t>
                    </a:fld>
                    <a:endParaRPr lang="ru-RU"/>
                  </a:p>
                </c:rich>
              </c:tx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{AA39D421-B3C6-4A81-8C8A-DAF0C0665E65}</c15:txfldGUID>
                      <c15:f>'[ОНС_стратификация_2_.xlsx]рис.5 (2)'!$A$9</c15:f>
                      <c15:dlblFieldTableCache>
                        <c:ptCount val="1"/>
                        <c:pt idx="0">
                          <c:v>&gt;4 медиан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7-5E64-4DE2-824D-20EC23A5DFFC}"/>
                </c:ext>
              </c:extLst>
            </c:dLbl>
            <c:dLbl>
              <c:idx val="8"/>
              <c:layout>
                <c:manualLayout>
                  <c:x val="-0.23343250912824101"/>
                  <c:y val="-1.09560216217915E-2"/>
                </c:manualLayout>
              </c:layout>
              <c:tx>
                <c:rich>
                  <a:bodyPr/>
                  <a:lstStyle/>
                  <a:p>
                    <a:fld id="{ECF580D9-AECA-4856-9B48-A75E60A29D20}" type="CELLREF">
                      <a:rPr lang="ru-RU"/>
                      <a:pPr/>
                      <a:t>[ССЫЛКА НА ЯЧЕЙКУ]</a:t>
                    </a:fld>
                    <a:endParaRPr lang="ru-RU"/>
                  </a:p>
                </c:rich>
              </c:tx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{ECF580D9-AECA-4856-9B48-A75E60A29D20}</c15:txfldGUID>
                      <c15:f>'[ОНС_стратификация_2_.xlsx]рис.5 (2)'!$A$10</c15:f>
                      <c15:dlblFieldTableCache>
                        <c:ptCount val="1"/>
                        <c:pt idx="0">
                          <c:v>2-4 медианы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8-5E64-4DE2-824D-20EC23A5DFFC}"/>
                </c:ext>
              </c:extLst>
            </c:dLbl>
            <c:dLbl>
              <c:idx val="9"/>
              <c:layout>
                <c:manualLayout>
                  <c:x val="-0.37286399163204198"/>
                  <c:y val="-1.11912783058202E-2"/>
                </c:manualLayout>
              </c:layout>
              <c:tx>
                <c:rich>
                  <a:bodyPr/>
                  <a:lstStyle/>
                  <a:p>
                    <a:fld id="{D833653C-140F-4D9C-BF56-45032E65A872}" type="CELLREF">
                      <a:rPr lang="ru-RU"/>
                      <a:pPr/>
                      <a:t>[ССЫЛКА НА ЯЧЕЙКУ]</a:t>
                    </a:fld>
                    <a:endParaRPr lang="ru-RU"/>
                  </a:p>
                </c:rich>
              </c:tx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361633301372399"/>
                      <c:h val="5.9866060818872198E-2"/>
                    </c:manualLayout>
                  </c15:layout>
                  <c15:dlblFieldTable>
                    <c15:dlblFTEntry>
                      <c15:txfldGUID>{D833653C-140F-4D9C-BF56-45032E65A872}</c15:txfldGUID>
                      <c15:f>'[ОНС_стратификация_2_.xlsx]рис.5 (2)'!$A$11</c15:f>
                      <c15:dlblFieldTableCache>
                        <c:ptCount val="1"/>
                        <c:pt idx="0">
                          <c:v>1,25-2 медианы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9-5E64-4DE2-824D-20EC23A5DFFC}"/>
                </c:ext>
              </c:extLst>
            </c:dLbl>
            <c:dLbl>
              <c:idx val="10"/>
              <c:layout>
                <c:manualLayout>
                  <c:x val="-0.46433290013505601"/>
                  <c:y val="8.0489938757655304E-3"/>
                </c:manualLayout>
              </c:layout>
              <c:tx>
                <c:rich>
                  <a:bodyPr/>
                  <a:lstStyle/>
                  <a:p>
                    <a:fld id="{FB0E6599-A2FC-4A7C-8DA2-F69D31160EA8}" type="CELLREF">
                      <a:rPr lang="ru-RU"/>
                      <a:pPr/>
                      <a:t>[ССЫЛКА НА ЯЧЕЙКУ]</a:t>
                    </a:fld>
                    <a:endParaRPr lang="ru-RU"/>
                  </a:p>
                </c:rich>
              </c:tx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0489228652243699"/>
                      <c:h val="8.2657872894093404E-2"/>
                    </c:manualLayout>
                  </c15:layout>
                  <c15:dlblFieldTable>
                    <c15:dlblFTEntry>
                      <c15:txfldGUID>{FB0E6599-A2FC-4A7C-8DA2-F69D31160EA8}</c15:txfldGUID>
                      <c15:f>'[ОНС_стратификация_2_.xlsx]рис.5 (2)'!$A$12</c15:f>
                      <c15:dlblFieldTableCache>
                        <c:ptCount val="1"/>
                        <c:pt idx="0">
                          <c:v>0,75-1,25 медианы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A-5E64-4DE2-824D-20EC23A5DFFC}"/>
                </c:ext>
              </c:extLst>
            </c:dLbl>
            <c:dLbl>
              <c:idx val="11"/>
              <c:layout>
                <c:manualLayout>
                  <c:x val="-0.29189199136085903"/>
                  <c:y val="-1.0456701312832699E-3"/>
                </c:manualLayout>
              </c:layout>
              <c:tx>
                <c:rich>
                  <a:bodyPr/>
                  <a:lstStyle/>
                  <a:p>
                    <a:fld id="{7960100D-4646-4D1C-B40F-82E71E4E8796}" type="CELLREF">
                      <a:rPr lang="ru-RU"/>
                      <a:pPr/>
                      <a:t>[ССЫЛКА НА ЯЧЕЙКУ]</a:t>
                    </a:fld>
                    <a:endParaRPr lang="ru-RU"/>
                  </a:p>
                </c:rich>
              </c:tx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6236259212986"/>
                      <c:h val="4.8779753259821798E-2"/>
                    </c:manualLayout>
                  </c15:layout>
                  <c15:dlblFieldTable>
                    <c15:dlblFTEntry>
                      <c15:txfldGUID>{7960100D-4646-4D1C-B40F-82E71E4E8796}</c15:txfldGUID>
                      <c15:f>'[ОНС_стратификация_2_.xlsx]рис.5 (2)'!$A$13</c15:f>
                      <c15:dlblFieldTableCache>
                        <c:ptCount val="1"/>
                        <c:pt idx="0">
                          <c:v>0,5-0,75 медианы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B-5E64-4DE2-824D-20EC23A5DFFC}"/>
                </c:ext>
              </c:extLst>
            </c:dLbl>
            <c:dLbl>
              <c:idx val="12"/>
              <c:layout>
                <c:manualLayout>
                  <c:x val="-0.29291319212404698"/>
                  <c:y val="-2.7715768897626E-3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0,25-0,5 медианы</a:t>
                    </a:r>
                  </a:p>
                </c:rich>
              </c:tx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8781067495714302"/>
                      <c:h val="6.2637637708634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C-5E64-4DE2-824D-20EC23A5DFFC}"/>
                </c:ext>
              </c:extLst>
            </c:dLbl>
            <c:dLbl>
              <c:idx val="13"/>
              <c:layout>
                <c:manualLayout>
                  <c:x val="-0.36386117269321899"/>
                  <c:y val="-4.0025125064496198E-3"/>
                </c:manualLayout>
              </c:layout>
              <c:tx>
                <c:rich>
                  <a:bodyPr/>
                  <a:lstStyle/>
                  <a:p>
                    <a:fld id="{976B1058-102F-4D56-918B-ED03150BAF7D}" type="CELLREF">
                      <a:rPr lang="ru-RU"/>
                      <a:pPr/>
                      <a:t>[ССЫЛКА НА ЯЧЕЙКУ]</a:t>
                    </a:fld>
                    <a:endParaRPr lang="ru-RU"/>
                  </a:p>
                </c:rich>
              </c:tx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7418984277450797"/>
                      <c:h val="7.6805078852323003E-2"/>
                    </c:manualLayout>
                  </c15:layout>
                  <c15:dlblFieldTable>
                    <c15:dlblFTEntry>
                      <c15:txfldGUID>{976B1058-102F-4D56-918B-ED03150BAF7D}</c15:txfldGUID>
                      <c15:f>'[ОНС_стратификация_2_.xlsx]рис.5 (2)'!$A$15</c15:f>
                      <c15:dlblFieldTableCache>
                        <c:ptCount val="1"/>
                        <c:pt idx="0">
                          <c:v>&lt;0,25 медианы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D-5E64-4DE2-824D-20EC23A5DFFC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5E64-4DE2-824D-20EC23A5DFF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'[ОНС_стратификация_2_.xlsx]рис.5 (2)'!$C$2:$C$16</c:f>
              <c:numCache>
                <c:formatCode>0.0</c:formatCode>
                <c:ptCount val="15"/>
                <c:pt idx="0">
                  <c:v>15.2</c:v>
                </c:pt>
                <c:pt idx="1">
                  <c:v>27.9</c:v>
                </c:pt>
                <c:pt idx="2">
                  <c:v>21.5</c:v>
                </c:pt>
                <c:pt idx="3">
                  <c:v>18.8</c:v>
                </c:pt>
                <c:pt idx="4">
                  <c:v>10.9</c:v>
                </c:pt>
                <c:pt idx="5">
                  <c:v>3.7</c:v>
                </c:pt>
                <c:pt idx="6">
                  <c:v>1.9</c:v>
                </c:pt>
                <c:pt idx="7">
                  <c:v>-1.9</c:v>
                </c:pt>
                <c:pt idx="8">
                  <c:v>-3.7</c:v>
                </c:pt>
                <c:pt idx="9">
                  <c:v>-10.9</c:v>
                </c:pt>
                <c:pt idx="10">
                  <c:v>-18.8</c:v>
                </c:pt>
                <c:pt idx="11">
                  <c:v>-21.5</c:v>
                </c:pt>
                <c:pt idx="12">
                  <c:v>-27.9</c:v>
                </c:pt>
                <c:pt idx="13">
                  <c:v>-15.2</c:v>
                </c:pt>
                <c:pt idx="14">
                  <c:v>15.2</c:v>
                </c:pt>
              </c:numCache>
            </c:numRef>
          </c:xVal>
          <c:yVal>
            <c:numRef>
              <c:f>'[ОНС_стратификация_2_.xlsx]рис.5 (2)'!$E$2:$E$16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7</c:v>
                </c:pt>
                <c:pt idx="8">
                  <c:v>6</c:v>
                </c:pt>
                <c:pt idx="9">
                  <c:v>5</c:v>
                </c:pt>
                <c:pt idx="10">
                  <c:v>4</c:v>
                </c:pt>
                <c:pt idx="11">
                  <c:v>3</c:v>
                </c:pt>
                <c:pt idx="12">
                  <c:v>2</c:v>
                </c:pt>
                <c:pt idx="13">
                  <c:v>1</c:v>
                </c:pt>
                <c:pt idx="14">
                  <c:v>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F-5E64-4DE2-824D-20EC23A5DFFC}"/>
            </c:ext>
          </c:extLst>
        </c:ser>
        <c:ser>
          <c:idx val="0"/>
          <c:order val="1"/>
          <c:tx>
            <c:strRef>
              <c:f>'[ОНС_стратификация_2_.xlsx]рис.5 (2)'!$B$1</c:f>
              <c:strCache>
                <c:ptCount val="1"/>
                <c:pt idx="0">
                  <c:v>Россия</c:v>
                </c:pt>
              </c:strCache>
            </c:strRef>
          </c:tx>
          <c:spPr>
            <a:ln w="31750" cap="rnd">
              <a:solidFill>
                <a:srgbClr val="C0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c:spPr>
          </c:marker>
          <c:dPt>
            <c:idx val="3"/>
            <c:marker>
              <c:symbol val="circle"/>
              <c:size val="5"/>
              <c:spPr>
                <a:solidFill>
                  <a:srgbClr val="C00000"/>
                </a:solidFill>
                <a:ln w="25400">
                  <a:solidFill>
                    <a:srgbClr val="C00000"/>
                  </a:solidFill>
                </a:ln>
                <a:effectLst/>
              </c:spPr>
            </c:marker>
            <c:bubble3D val="0"/>
            <c:spPr>
              <a:ln w="38100" cap="rnd">
                <a:solidFill>
                  <a:srgbClr val="C0000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2-5E64-4DE2-824D-20EC23A5DFFC}"/>
              </c:ext>
            </c:extLst>
          </c:dPt>
          <c:dLbls>
            <c:delete val="1"/>
          </c:dLbls>
          <c:xVal>
            <c:numRef>
              <c:f>'[ОНС_стратификация_2_.xlsx]рис.5 (2)'!$B$2:$B$16</c:f>
              <c:numCache>
                <c:formatCode>0.0</c:formatCode>
                <c:ptCount val="15"/>
                <c:pt idx="0">
                  <c:v>2.2999999999999998</c:v>
                </c:pt>
                <c:pt idx="1">
                  <c:v>11.5</c:v>
                </c:pt>
                <c:pt idx="2">
                  <c:v>18.399999999999999</c:v>
                </c:pt>
                <c:pt idx="3">
                  <c:v>39</c:v>
                </c:pt>
                <c:pt idx="4">
                  <c:v>20.3</c:v>
                </c:pt>
                <c:pt idx="5">
                  <c:v>7.6</c:v>
                </c:pt>
                <c:pt idx="6">
                  <c:v>0.8</c:v>
                </c:pt>
                <c:pt idx="7">
                  <c:v>-0.8</c:v>
                </c:pt>
                <c:pt idx="8">
                  <c:v>-7.6</c:v>
                </c:pt>
                <c:pt idx="9">
                  <c:v>-20.3</c:v>
                </c:pt>
                <c:pt idx="10">
                  <c:v>-39</c:v>
                </c:pt>
                <c:pt idx="11">
                  <c:v>-18.399999999999999</c:v>
                </c:pt>
                <c:pt idx="12">
                  <c:v>-11.5</c:v>
                </c:pt>
                <c:pt idx="13">
                  <c:v>-2.2999999999999998</c:v>
                </c:pt>
                <c:pt idx="14">
                  <c:v>2.2999999999999998</c:v>
                </c:pt>
              </c:numCache>
            </c:numRef>
          </c:xVal>
          <c:yVal>
            <c:numRef>
              <c:f>'[ОНС_стратификация_2_.xlsx]рис.5 (2)'!$E$2:$E$16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7</c:v>
                </c:pt>
                <c:pt idx="8">
                  <c:v>6</c:v>
                </c:pt>
                <c:pt idx="9">
                  <c:v>5</c:v>
                </c:pt>
                <c:pt idx="10">
                  <c:v>4</c:v>
                </c:pt>
                <c:pt idx="11">
                  <c:v>3</c:v>
                </c:pt>
                <c:pt idx="12">
                  <c:v>2</c:v>
                </c:pt>
                <c:pt idx="13">
                  <c:v>1</c:v>
                </c:pt>
                <c:pt idx="14">
                  <c:v>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0-5E64-4DE2-824D-20EC23A5DFFC}"/>
            </c:ext>
          </c:extLst>
        </c:ser>
        <c:ser>
          <c:idx val="1"/>
          <c:order val="2"/>
          <c:tx>
            <c:strRef>
              <c:f>'[ОНС_стратификация_2_.xlsx]рис.5 (2)'!$D$1</c:f>
              <c:strCache>
                <c:ptCount val="1"/>
                <c:pt idx="0">
                  <c:v>Китай</c:v>
                </c:pt>
              </c:strCache>
            </c:strRef>
          </c:tx>
          <c:spPr>
            <a:ln w="38100" cap="rnd">
              <a:solidFill>
                <a:srgbClr val="00B050"/>
              </a:solidFill>
              <a:prstDash val="sysDot"/>
              <a:round/>
            </a:ln>
            <a:effectLst/>
          </c:spPr>
          <c:marker>
            <c:symbol val="circle"/>
            <c:size val="5"/>
            <c:spPr>
              <a:solidFill>
                <a:srgbClr val="00B050"/>
              </a:solidFill>
              <a:ln w="25400">
                <a:solidFill>
                  <a:srgbClr val="00B050"/>
                </a:solidFill>
              </a:ln>
              <a:effectLst/>
            </c:spPr>
          </c:marker>
          <c:dLbls>
            <c:delete val="1"/>
          </c:dLbls>
          <c:xVal>
            <c:numRef>
              <c:f>'[ОНС_стратификация_2_.xlsx]рис.5 (2)'!$D$2:$D$16</c:f>
              <c:numCache>
                <c:formatCode>0.0</c:formatCode>
                <c:ptCount val="15"/>
                <c:pt idx="0">
                  <c:v>26.5</c:v>
                </c:pt>
                <c:pt idx="1">
                  <c:v>24.8</c:v>
                </c:pt>
                <c:pt idx="2">
                  <c:v>17.7</c:v>
                </c:pt>
                <c:pt idx="3">
                  <c:v>17.8</c:v>
                </c:pt>
                <c:pt idx="4">
                  <c:v>8.9</c:v>
                </c:pt>
                <c:pt idx="5">
                  <c:v>3.1</c:v>
                </c:pt>
                <c:pt idx="6">
                  <c:v>1.2</c:v>
                </c:pt>
                <c:pt idx="7">
                  <c:v>-1.2</c:v>
                </c:pt>
                <c:pt idx="8">
                  <c:v>-3.1</c:v>
                </c:pt>
                <c:pt idx="9">
                  <c:v>-8.9</c:v>
                </c:pt>
                <c:pt idx="10">
                  <c:v>-17.8</c:v>
                </c:pt>
                <c:pt idx="11">
                  <c:v>-17.7</c:v>
                </c:pt>
                <c:pt idx="12">
                  <c:v>-24.8</c:v>
                </c:pt>
                <c:pt idx="13">
                  <c:v>-26.5</c:v>
                </c:pt>
                <c:pt idx="14">
                  <c:v>26.5</c:v>
                </c:pt>
              </c:numCache>
            </c:numRef>
          </c:xVal>
          <c:yVal>
            <c:numRef>
              <c:f>'[ОНС_стратификация_2_.xlsx]рис.5 (2)'!$E$2:$E$16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7</c:v>
                </c:pt>
                <c:pt idx="8">
                  <c:v>6</c:v>
                </c:pt>
                <c:pt idx="9">
                  <c:v>5</c:v>
                </c:pt>
                <c:pt idx="10">
                  <c:v>4</c:v>
                </c:pt>
                <c:pt idx="11">
                  <c:v>3</c:v>
                </c:pt>
                <c:pt idx="12">
                  <c:v>2</c:v>
                </c:pt>
                <c:pt idx="13">
                  <c:v>1</c:v>
                </c:pt>
                <c:pt idx="14">
                  <c:v>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1-5E64-4DE2-824D-20EC23A5DFF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axId val="1959969008"/>
        <c:axId val="1959970640"/>
      </c:scatterChart>
      <c:valAx>
        <c:axId val="1959969008"/>
        <c:scaling>
          <c:orientation val="minMax"/>
        </c:scaling>
        <c:delete val="1"/>
        <c:axPos val="b"/>
        <c:numFmt formatCode="0.0" sourceLinked="1"/>
        <c:majorTickMark val="none"/>
        <c:minorTickMark val="none"/>
        <c:tickLblPos val="nextTo"/>
        <c:crossAx val="1959970640"/>
        <c:crosses val="autoZero"/>
        <c:crossBetween val="midCat"/>
      </c:valAx>
      <c:valAx>
        <c:axId val="1959970640"/>
        <c:scaling>
          <c:orientation val="minMax"/>
          <c:max val="7.5"/>
          <c:min val="0.5"/>
        </c:scaling>
        <c:delete val="1"/>
        <c:axPos val="l"/>
        <c:numFmt formatCode="General" sourceLinked="1"/>
        <c:majorTickMark val="out"/>
        <c:minorTickMark val="none"/>
        <c:tickLblPos val="nextTo"/>
        <c:crossAx val="1959969008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7674020148058398"/>
          <c:y val="8.0040513741541905E-2"/>
          <c:w val="0.222115621156212"/>
          <c:h val="0.2105682302532700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100">
          <a:solidFill>
            <a:sysClr val="windowText" lastClr="000000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785030982434901"/>
          <c:y val="1.71321415372973E-2"/>
          <c:w val="0.63253461302668801"/>
          <c:h val="0.98286794483645401"/>
        </c:manualLayout>
      </c:layout>
      <c:scatterChart>
        <c:scatterStyle val="lineMarker"/>
        <c:varyColors val="0"/>
        <c:ser>
          <c:idx val="4"/>
          <c:order val="0"/>
          <c:tx>
            <c:strRef>
              <c:f>рис.8!$C$1</c:f>
              <c:strCache>
                <c:ptCount val="1"/>
                <c:pt idx="0">
                  <c:v>Болгария</c:v>
                </c:pt>
              </c:strCache>
            </c:strRef>
          </c:tx>
          <c:spPr>
            <a:ln w="41275" cap="rnd">
              <a:solidFill>
                <a:srgbClr val="00B050"/>
              </a:solidFill>
              <a:prstDash val="sysDot"/>
              <a:round/>
            </a:ln>
            <a:effectLst/>
          </c:spPr>
          <c:marker>
            <c:symbol val="circle"/>
            <c:size val="5"/>
            <c:spPr>
              <a:solidFill>
                <a:srgbClr val="00B050"/>
              </a:solidFill>
              <a:ln w="38100">
                <a:solidFill>
                  <a:srgbClr val="00B050"/>
                </a:solidFill>
                <a:prstDash val="solid"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169-4269-B6D3-B2CA1EE3772F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169-4269-B6D3-B2CA1EE3772F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169-4269-B6D3-B2CA1EE3772F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169-4269-B6D3-B2CA1EE3772F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169-4269-B6D3-B2CA1EE3772F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169-4269-B6D3-B2CA1EE3772F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169-4269-B6D3-B2CA1EE3772F}"/>
                </c:ext>
              </c:extLst>
            </c:dLbl>
            <c:dLbl>
              <c:idx val="7"/>
              <c:layout>
                <c:manualLayout>
                  <c:x val="-0.17747508498706999"/>
                  <c:y val="-3.9221086506152402E-3"/>
                </c:manualLayout>
              </c:layout>
              <c:tx>
                <c:rich>
                  <a:bodyPr/>
                  <a:lstStyle/>
                  <a:p>
                    <a:fld id="{AA39D421-B3C6-4A81-8C8A-DAF0C0665E65}" type="CELLREF">
                      <a:rPr lang="ru-RU"/>
                      <a:pPr/>
                      <a:t>[ССЫЛКА НА ЯЧЕЙКУ]</a:t>
                    </a:fld>
                    <a:endParaRPr lang="ru-RU"/>
                  </a:p>
                </c:rich>
              </c:tx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{AA39D421-B3C6-4A81-8C8A-DAF0C0665E65}</c15:txfldGUID>
                      <c15:f>[ОНС_стратификация_2_.xlsx]рис.8!$A$9</c15:f>
                      <c15:dlblFieldTableCache>
                        <c:ptCount val="1"/>
                        <c:pt idx="0">
                          <c:v>&gt;4 медиан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7-A169-4269-B6D3-B2CA1EE3772F}"/>
                </c:ext>
              </c:extLst>
            </c:dLbl>
            <c:dLbl>
              <c:idx val="8"/>
              <c:layout>
                <c:manualLayout>
                  <c:x val="-0.205691744080228"/>
                  <c:y val="-2.4813801457841601E-2"/>
                </c:manualLayout>
              </c:layout>
              <c:tx>
                <c:rich>
                  <a:bodyPr/>
                  <a:lstStyle/>
                  <a:p>
                    <a:fld id="{A561CE0E-B73F-425D-9097-53090BA36657}" type="CELLREF">
                      <a:rPr lang="ru-RU"/>
                      <a:pPr/>
                      <a:t>[ССЫЛКА НА ЯЧЕЙКУ]</a:t>
                    </a:fld>
                    <a:endParaRPr lang="ru-RU"/>
                  </a:p>
                </c:rich>
              </c:tx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{A561CE0E-B73F-425D-9097-53090BA36657}</c15:txfldGUID>
                      <c15:f>[ОНС_стратификация_2_.xlsx]рис.8!$A$10</c15:f>
                      <c15:dlblFieldTableCache>
                        <c:ptCount val="1"/>
                        <c:pt idx="0">
                          <c:v>2-4 медианы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8-A169-4269-B6D3-B2CA1EE3772F}"/>
                </c:ext>
              </c:extLst>
            </c:dLbl>
            <c:dLbl>
              <c:idx val="9"/>
              <c:layout>
                <c:manualLayout>
                  <c:x val="-0.22628552316702899"/>
                  <c:y val="-2.06537312809374E-2"/>
                </c:manualLayout>
              </c:layout>
              <c:tx>
                <c:rich>
                  <a:bodyPr/>
                  <a:lstStyle/>
                  <a:p>
                    <a:fld id="{ADBD8902-B24A-4424-A520-BEF97CC78BE8}" type="CELLREF">
                      <a:rPr lang="ru-RU"/>
                      <a:pPr/>
                      <a:t>[ССЫЛКА НА ЯЧЕЙКУ]</a:t>
                    </a:fld>
                    <a:endParaRPr lang="ru-RU"/>
                  </a:p>
                </c:rich>
              </c:tx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{ADBD8902-B24A-4424-A520-BEF97CC78BE8}</c15:txfldGUID>
                      <c15:f>[ОНС_стратификация_2_.xlsx]рис.8!$A$11</c15:f>
                      <c15:dlblFieldTableCache>
                        <c:ptCount val="1"/>
                        <c:pt idx="0">
                          <c:v>1,25-2 медианы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9-A169-4269-B6D3-B2CA1EE3772F}"/>
                </c:ext>
              </c:extLst>
            </c:dLbl>
            <c:dLbl>
              <c:idx val="10"/>
              <c:layout>
                <c:manualLayout>
                  <c:x val="-0.26466756123341001"/>
                  <c:y val="5.5085522491498699E-3"/>
                </c:manualLayout>
              </c:layout>
              <c:tx>
                <c:rich>
                  <a:bodyPr/>
                  <a:lstStyle/>
                  <a:p>
                    <a:fld id="{FB0E6599-A2FC-4A7C-8DA2-F69D31160EA8}" type="CELLREF">
                      <a:rPr lang="ru-RU"/>
                      <a:pPr/>
                      <a:t>[ССЫЛКА НА ЯЧЕЙКУ]</a:t>
                    </a:fld>
                    <a:endParaRPr lang="ru-RU"/>
                  </a:p>
                </c:rich>
              </c:tx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910855098585301"/>
                      <c:h val="9.9096105342300705E-2"/>
                    </c:manualLayout>
                  </c15:layout>
                  <c15:dlblFieldTable>
                    <c15:dlblFTEntry>
                      <c15:txfldGUID>{FB0E6599-A2FC-4A7C-8DA2-F69D31160EA8}</c15:txfldGUID>
                      <c15:f>[ОНС_стратификация_2_.xlsx]рис.8!$A$12</c15:f>
                      <c15:dlblFieldTableCache>
                        <c:ptCount val="1"/>
                        <c:pt idx="0">
                          <c:v>0,75-1,25 медианы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A-A169-4269-B6D3-B2CA1EE3772F}"/>
                </c:ext>
              </c:extLst>
            </c:dLbl>
            <c:dLbl>
              <c:idx val="11"/>
              <c:layout>
                <c:manualLayout>
                  <c:x val="-0.32111446557154499"/>
                  <c:y val="5.8832063410842201E-3"/>
                </c:manualLayout>
              </c:layout>
              <c:tx>
                <c:rich>
                  <a:bodyPr/>
                  <a:lstStyle/>
                  <a:p>
                    <a:fld id="{7960100D-4646-4D1C-B40F-82E71E4E8796}" type="CELLREF">
                      <a:rPr lang="ru-RU"/>
                      <a:pPr/>
                      <a:t>[ССЫЛКА НА ЯЧЕЙКУ]</a:t>
                    </a:fld>
                    <a:endParaRPr lang="ru-RU"/>
                  </a:p>
                </c:rich>
              </c:tx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620494994916901"/>
                      <c:h val="9.9096105342300705E-2"/>
                    </c:manualLayout>
                  </c15:layout>
                  <c15:dlblFieldTable>
                    <c15:dlblFTEntry>
                      <c15:txfldGUID>{7960100D-4646-4D1C-B40F-82E71E4E8796}</c15:txfldGUID>
                      <c15:f>[ОНС_стратификация_2_.xlsx]рис.8!$A$13</c15:f>
                      <c15:dlblFieldTableCache>
                        <c:ptCount val="1"/>
                        <c:pt idx="0">
                          <c:v>0,5-0,75 медианы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B-A169-4269-B6D3-B2CA1EE3772F}"/>
                </c:ext>
              </c:extLst>
            </c:dLbl>
            <c:dLbl>
              <c:idx val="12"/>
              <c:layout>
                <c:manualLayout>
                  <c:x val="-0.35006216665173101"/>
                  <c:y val="7.4696537047329696E-3"/>
                </c:manualLayout>
              </c:layout>
              <c:tx>
                <c:rich>
                  <a:bodyPr/>
                  <a:lstStyle/>
                  <a:p>
                    <a:fld id="{07848976-00FD-4856-81D6-6D5F0A0B74FA}" type="CELLREF">
                      <a:rPr lang="ru-RU"/>
                      <a:pPr/>
                      <a:t>[ССЫЛКА НА ЯЧЕЙКУ]</a:t>
                    </a:fld>
                    <a:endParaRPr lang="ru-RU"/>
                  </a:p>
                </c:rich>
              </c:tx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8047243094457103"/>
                      <c:h val="9.9096105342300705E-2"/>
                    </c:manualLayout>
                  </c15:layout>
                  <c15:dlblFieldTable>
                    <c15:dlblFTEntry>
                      <c15:txfldGUID>{07848976-00FD-4856-81D6-6D5F0A0B74FA}</c15:txfldGUID>
                      <c15:f>[ОНС_стратификация_2_.xlsx]рис.8!$A$14</c15:f>
                      <c15:dlblFieldTableCache>
                        <c:ptCount val="1"/>
                        <c:pt idx="0">
                          <c:v>0,25-0,5 медианы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C-A169-4269-B6D3-B2CA1EE3772F}"/>
                </c:ext>
              </c:extLst>
            </c:dLbl>
            <c:dLbl>
              <c:idx val="13"/>
              <c:layout>
                <c:manualLayout>
                  <c:x val="-0.19147087045508501"/>
                  <c:y val="-1.4381161407220801E-16"/>
                </c:manualLayout>
              </c:layout>
              <c:tx>
                <c:rich>
                  <a:bodyPr/>
                  <a:lstStyle/>
                  <a:p>
                    <a:fld id="{976B1058-102F-4D56-918B-ED03150BAF7D}" type="CELLREF">
                      <a:rPr lang="ru-RU"/>
                      <a:pPr/>
                      <a:t>[ССЫЛКА НА ЯЧЕЙКУ]</a:t>
                    </a:fld>
                    <a:endParaRPr lang="ru-RU"/>
                  </a:p>
                </c:rich>
              </c:tx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{976B1058-102F-4D56-918B-ED03150BAF7D}</c15:txfldGUID>
                      <c15:f>[ОНС_стратификация_2_.xlsx]рис.8!$A$15</c15:f>
                      <c15:dlblFieldTableCache>
                        <c:ptCount val="1"/>
                        <c:pt idx="0">
                          <c:v>&lt;0,25 медианы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D-A169-4269-B6D3-B2CA1EE3772F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A169-4269-B6D3-B2CA1EE3772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рис.8!$C$2:$C$16</c:f>
              <c:numCache>
                <c:formatCode>0.0</c:formatCode>
                <c:ptCount val="15"/>
                <c:pt idx="0">
                  <c:v>4.3</c:v>
                </c:pt>
                <c:pt idx="1">
                  <c:v>9.5</c:v>
                </c:pt>
                <c:pt idx="2">
                  <c:v>15.5</c:v>
                </c:pt>
                <c:pt idx="3">
                  <c:v>37.700000000000003</c:v>
                </c:pt>
                <c:pt idx="4">
                  <c:v>23.2</c:v>
                </c:pt>
                <c:pt idx="5">
                  <c:v>9.3000000000000007</c:v>
                </c:pt>
                <c:pt idx="6">
                  <c:v>0.5</c:v>
                </c:pt>
                <c:pt idx="7">
                  <c:v>-0.5</c:v>
                </c:pt>
                <c:pt idx="8">
                  <c:v>-9.3000000000000007</c:v>
                </c:pt>
                <c:pt idx="9">
                  <c:v>-23.2</c:v>
                </c:pt>
                <c:pt idx="10">
                  <c:v>-37.700000000000003</c:v>
                </c:pt>
                <c:pt idx="11">
                  <c:v>-15.5</c:v>
                </c:pt>
                <c:pt idx="12">
                  <c:v>-9.5</c:v>
                </c:pt>
                <c:pt idx="13">
                  <c:v>-4.3</c:v>
                </c:pt>
                <c:pt idx="14">
                  <c:v>4.3</c:v>
                </c:pt>
              </c:numCache>
            </c:numRef>
          </c:xVal>
          <c:yVal>
            <c:numRef>
              <c:f>рис.8!$E$2:$E$16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7</c:v>
                </c:pt>
                <c:pt idx="8">
                  <c:v>6</c:v>
                </c:pt>
                <c:pt idx="9">
                  <c:v>5</c:v>
                </c:pt>
                <c:pt idx="10">
                  <c:v>4</c:v>
                </c:pt>
                <c:pt idx="11">
                  <c:v>3</c:v>
                </c:pt>
                <c:pt idx="12">
                  <c:v>2</c:v>
                </c:pt>
                <c:pt idx="13">
                  <c:v>1</c:v>
                </c:pt>
                <c:pt idx="14">
                  <c:v>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F-A169-4269-B6D3-B2CA1EE3772F}"/>
            </c:ext>
          </c:extLst>
        </c:ser>
        <c:ser>
          <c:idx val="0"/>
          <c:order val="1"/>
          <c:tx>
            <c:strRef>
              <c:f>рис.8!$B$1</c:f>
              <c:strCache>
                <c:ptCount val="1"/>
                <c:pt idx="0">
                  <c:v>Россия</c:v>
                </c:pt>
              </c:strCache>
            </c:strRef>
          </c:tx>
          <c:spPr>
            <a:ln w="38100" cap="rnd">
              <a:solidFill>
                <a:srgbClr val="C0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C00000"/>
              </a:solidFill>
              <a:ln w="38100">
                <a:solidFill>
                  <a:srgbClr val="C00000"/>
                </a:solidFill>
              </a:ln>
              <a:effectLst/>
            </c:spPr>
          </c:marker>
          <c:dLbls>
            <c:delete val="1"/>
          </c:dLbls>
          <c:xVal>
            <c:numRef>
              <c:f>рис.8!$B$2:$B$16</c:f>
              <c:numCache>
                <c:formatCode>0.0</c:formatCode>
                <c:ptCount val="15"/>
                <c:pt idx="0">
                  <c:v>2.2999999999999998</c:v>
                </c:pt>
                <c:pt idx="1">
                  <c:v>11.5</c:v>
                </c:pt>
                <c:pt idx="2">
                  <c:v>18.399999999999999</c:v>
                </c:pt>
                <c:pt idx="3">
                  <c:v>39</c:v>
                </c:pt>
                <c:pt idx="4">
                  <c:v>20.3</c:v>
                </c:pt>
                <c:pt idx="5">
                  <c:v>7.6</c:v>
                </c:pt>
                <c:pt idx="6">
                  <c:v>0.8</c:v>
                </c:pt>
                <c:pt idx="7">
                  <c:v>-0.8</c:v>
                </c:pt>
                <c:pt idx="8">
                  <c:v>-7.6</c:v>
                </c:pt>
                <c:pt idx="9">
                  <c:v>-20.3</c:v>
                </c:pt>
                <c:pt idx="10">
                  <c:v>-39</c:v>
                </c:pt>
                <c:pt idx="11">
                  <c:v>-18.399999999999999</c:v>
                </c:pt>
                <c:pt idx="12">
                  <c:v>-11.5</c:v>
                </c:pt>
                <c:pt idx="13">
                  <c:v>-2.2999999999999998</c:v>
                </c:pt>
                <c:pt idx="14">
                  <c:v>2.2999999999999998</c:v>
                </c:pt>
              </c:numCache>
            </c:numRef>
          </c:xVal>
          <c:yVal>
            <c:numRef>
              <c:f>рис.8!$E$2:$E$16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7</c:v>
                </c:pt>
                <c:pt idx="8">
                  <c:v>6</c:v>
                </c:pt>
                <c:pt idx="9">
                  <c:v>5</c:v>
                </c:pt>
                <c:pt idx="10">
                  <c:v>4</c:v>
                </c:pt>
                <c:pt idx="11">
                  <c:v>3</c:v>
                </c:pt>
                <c:pt idx="12">
                  <c:v>2</c:v>
                </c:pt>
                <c:pt idx="13">
                  <c:v>1</c:v>
                </c:pt>
                <c:pt idx="14">
                  <c:v>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0-A169-4269-B6D3-B2CA1EE3772F}"/>
            </c:ext>
          </c:extLst>
        </c:ser>
        <c:ser>
          <c:idx val="1"/>
          <c:order val="2"/>
          <c:tx>
            <c:strRef>
              <c:f>рис.8!$D$1</c:f>
              <c:strCache>
                <c:ptCount val="1"/>
                <c:pt idx="0">
                  <c:v>Венгрия</c:v>
                </c:pt>
              </c:strCache>
            </c:strRef>
          </c:tx>
          <c:spPr>
            <a:ln w="34925" cap="rnd">
              <a:solidFill>
                <a:srgbClr val="0070C0"/>
              </a:solidFill>
              <a:prstDash val="solid"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c:spPr>
          </c:marker>
          <c:dPt>
            <c:idx val="1"/>
            <c:marker>
              <c:symbol val="circle"/>
              <c:size val="5"/>
              <c:spPr>
                <a:solidFill>
                  <a:srgbClr val="0070C0"/>
                </a:solidFill>
                <a:ln w="25400">
                  <a:solidFill>
                    <a:srgbClr val="0070C0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2-A169-4269-B6D3-B2CA1EE3772F}"/>
              </c:ext>
            </c:extLst>
          </c:dPt>
          <c:dLbls>
            <c:delete val="1"/>
          </c:dLbls>
          <c:xVal>
            <c:numRef>
              <c:f>рис.8!$D$2:$D$16</c:f>
              <c:numCache>
                <c:formatCode>0.0</c:formatCode>
                <c:ptCount val="15"/>
                <c:pt idx="0">
                  <c:v>3.1</c:v>
                </c:pt>
                <c:pt idx="1">
                  <c:v>14.7</c:v>
                </c:pt>
                <c:pt idx="2">
                  <c:v>16.100000000000001</c:v>
                </c:pt>
                <c:pt idx="3">
                  <c:v>35.1</c:v>
                </c:pt>
                <c:pt idx="4">
                  <c:v>26.8</c:v>
                </c:pt>
                <c:pt idx="5">
                  <c:v>4</c:v>
                </c:pt>
                <c:pt idx="6">
                  <c:v>0.2</c:v>
                </c:pt>
                <c:pt idx="7">
                  <c:v>-0.2</c:v>
                </c:pt>
                <c:pt idx="8">
                  <c:v>-4</c:v>
                </c:pt>
                <c:pt idx="9">
                  <c:v>-26.8</c:v>
                </c:pt>
                <c:pt idx="10">
                  <c:v>-35.1</c:v>
                </c:pt>
                <c:pt idx="11">
                  <c:v>-16.100000000000001</c:v>
                </c:pt>
                <c:pt idx="12">
                  <c:v>-14.7</c:v>
                </c:pt>
                <c:pt idx="13">
                  <c:v>-3.1</c:v>
                </c:pt>
                <c:pt idx="14">
                  <c:v>3.1</c:v>
                </c:pt>
              </c:numCache>
            </c:numRef>
          </c:xVal>
          <c:yVal>
            <c:numRef>
              <c:f>рис.8!$E$2:$E$16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7</c:v>
                </c:pt>
                <c:pt idx="8">
                  <c:v>6</c:v>
                </c:pt>
                <c:pt idx="9">
                  <c:v>5</c:v>
                </c:pt>
                <c:pt idx="10">
                  <c:v>4</c:v>
                </c:pt>
                <c:pt idx="11">
                  <c:v>3</c:v>
                </c:pt>
                <c:pt idx="12">
                  <c:v>2</c:v>
                </c:pt>
                <c:pt idx="13">
                  <c:v>1</c:v>
                </c:pt>
                <c:pt idx="14">
                  <c:v>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1-A169-4269-B6D3-B2CA1EE3772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axId val="1911735584"/>
        <c:axId val="1911736944"/>
      </c:scatterChart>
      <c:valAx>
        <c:axId val="1911735584"/>
        <c:scaling>
          <c:orientation val="minMax"/>
        </c:scaling>
        <c:delete val="1"/>
        <c:axPos val="b"/>
        <c:numFmt formatCode="0.0" sourceLinked="1"/>
        <c:majorTickMark val="none"/>
        <c:minorTickMark val="none"/>
        <c:tickLblPos val="nextTo"/>
        <c:crossAx val="1911736944"/>
        <c:crosses val="autoZero"/>
        <c:crossBetween val="midCat"/>
      </c:valAx>
      <c:valAx>
        <c:axId val="1911736944"/>
        <c:scaling>
          <c:orientation val="minMax"/>
          <c:max val="7.5"/>
          <c:min val="0.5"/>
        </c:scaling>
        <c:delete val="1"/>
        <c:axPos val="l"/>
        <c:numFmt formatCode="General" sourceLinked="1"/>
        <c:majorTickMark val="out"/>
        <c:minorTickMark val="none"/>
        <c:tickLblPos val="nextTo"/>
        <c:crossAx val="1911735584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9769522414952201"/>
          <c:y val="0.72713548737442302"/>
          <c:w val="0.29405407023741797"/>
          <c:h val="0.2494717934793959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100">
          <a:solidFill>
            <a:sysClr val="windowText" lastClr="000000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271576446612599"/>
          <c:y val="0"/>
          <c:w val="0.76939823745734204"/>
          <c:h val="0.983320776425607"/>
        </c:manualLayout>
      </c:layout>
      <c:scatterChart>
        <c:scatterStyle val="lineMarker"/>
        <c:varyColors val="0"/>
        <c:ser>
          <c:idx val="4"/>
          <c:order val="0"/>
          <c:tx>
            <c:strRef>
              <c:f>рис.10!$C$1</c:f>
              <c:strCache>
                <c:ptCount val="1"/>
                <c:pt idx="0">
                  <c:v>Германия</c:v>
                </c:pt>
              </c:strCache>
            </c:strRef>
          </c:tx>
          <c:spPr>
            <a:ln w="38100" cap="rnd">
              <a:solidFill>
                <a:srgbClr val="0070C0"/>
              </a:solidFill>
              <a:prstDash val="solid"/>
              <a:round/>
            </a:ln>
            <a:effectLst/>
          </c:spPr>
          <c:marker>
            <c:symbol val="circle"/>
            <c:size val="5"/>
            <c:spPr>
              <a:solidFill>
                <a:srgbClr val="0070C0"/>
              </a:solidFill>
              <a:ln w="25400">
                <a:solidFill>
                  <a:srgbClr val="0070C0"/>
                </a:solidFill>
                <a:prstDash val="solid"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49B-4297-AA1B-264327E2168F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49B-4297-AA1B-264327E2168F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49B-4297-AA1B-264327E2168F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49B-4297-AA1B-264327E2168F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49B-4297-AA1B-264327E2168F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49B-4297-AA1B-264327E2168F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49B-4297-AA1B-264327E2168F}"/>
                </c:ext>
              </c:extLst>
            </c:dLbl>
            <c:dLbl>
              <c:idx val="7"/>
              <c:layout>
                <c:manualLayout>
                  <c:x val="-0.19997188864536899"/>
                  <c:y val="-4.8044631131517503E-3"/>
                </c:manualLayout>
              </c:layout>
              <c:tx>
                <c:rich>
                  <a:bodyPr/>
                  <a:lstStyle/>
                  <a:p>
                    <a:fld id="{AA39D421-B3C6-4A81-8C8A-DAF0C0665E65}" type="CELLREF">
                      <a:rPr lang="ru-RU"/>
                      <a:pPr/>
                      <a:t>[ССЫЛКА НА ЯЧЕЙКУ]</a:t>
                    </a:fld>
                    <a:endParaRPr lang="ru-RU"/>
                  </a:p>
                </c:rich>
              </c:tx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{AA39D421-B3C6-4A81-8C8A-DAF0C0665E65}</c15:txfldGUID>
                      <c15:f>[ОНС_стратификация_2_.xlsx]рис.10!$A$9</c15:f>
                      <c15:dlblFieldTableCache>
                        <c:ptCount val="1"/>
                        <c:pt idx="0">
                          <c:v>&gt;4 медиан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7-549B-4297-AA1B-264327E2168F}"/>
                </c:ext>
              </c:extLst>
            </c:dLbl>
            <c:dLbl>
              <c:idx val="8"/>
              <c:layout>
                <c:manualLayout>
                  <c:x val="-0.24593963069365801"/>
                  <c:y val="-3.9412617761115501E-2"/>
                </c:manualLayout>
              </c:layout>
              <c:tx>
                <c:rich>
                  <a:bodyPr/>
                  <a:lstStyle/>
                  <a:p>
                    <a:fld id="{8C29613E-4C2A-43EA-822E-632D16F31FC8}" type="CELLREF">
                      <a:rPr lang="ru-RU"/>
                      <a:pPr/>
                      <a:t>[ССЫЛКА НА ЯЧЕЙКУ]</a:t>
                    </a:fld>
                    <a:endParaRPr lang="ru-RU"/>
                  </a:p>
                </c:rich>
              </c:tx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{8C29613E-4C2A-43EA-822E-632D16F31FC8}</c15:txfldGUID>
                      <c15:f>[ОНС_стратификация_2_.xlsx]рис.10!$A$10</c15:f>
                      <c15:dlblFieldTableCache>
                        <c:ptCount val="1"/>
                        <c:pt idx="0">
                          <c:v>2-4 медианы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8-549B-4297-AA1B-264327E2168F}"/>
                </c:ext>
              </c:extLst>
            </c:dLbl>
            <c:dLbl>
              <c:idx val="9"/>
              <c:layout>
                <c:manualLayout>
                  <c:x val="-0.194654668166479"/>
                  <c:y val="-2.9947314979788201E-2"/>
                </c:manualLayout>
              </c:layout>
              <c:tx>
                <c:rich>
                  <a:bodyPr/>
                  <a:lstStyle/>
                  <a:p>
                    <a:fld id="{E3F93CA8-7656-4720-BE5A-F27B3269EBCF}" type="CELLREF">
                      <a:rPr lang="ru-RU"/>
                      <a:pPr/>
                      <a:t>[ССЫЛКА НА ЯЧЕЙКУ]</a:t>
                    </a:fld>
                    <a:endParaRPr lang="ru-RU"/>
                  </a:p>
                </c:rich>
              </c:tx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{E3F93CA8-7656-4720-BE5A-F27B3269EBCF}</c15:txfldGUID>
                      <c15:f>[ОНС_стратификация_2_.xlsx]рис.10!$A$11</c15:f>
                      <c15:dlblFieldTableCache>
                        <c:ptCount val="1"/>
                        <c:pt idx="0">
                          <c:v>1,25-2 медианы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9-549B-4297-AA1B-264327E2168F}"/>
                </c:ext>
              </c:extLst>
            </c:dLbl>
            <c:dLbl>
              <c:idx val="10"/>
              <c:layout>
                <c:manualLayout>
                  <c:x val="-0.189730226178221"/>
                  <c:y val="-1.9610901190397901E-3"/>
                </c:manualLayout>
              </c:layout>
              <c:tx>
                <c:rich>
                  <a:bodyPr/>
                  <a:lstStyle/>
                  <a:p>
                    <a:fld id="{FB0E6599-A2FC-4A7C-8DA2-F69D31160EA8}" type="CELLREF">
                      <a:rPr lang="ru-RU"/>
                      <a:pPr/>
                      <a:t>[ССЫЛКА НА ЯЧЕЙКУ]</a:t>
                    </a:fld>
                    <a:endParaRPr lang="ru-RU"/>
                  </a:p>
                </c:rich>
              </c:tx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{FB0E6599-A2FC-4A7C-8DA2-F69D31160EA8}</c15:txfldGUID>
                      <c15:f>[ОНС_стратификация_2_.xlsx]рис.10!$A$12</c15:f>
                      <c15:dlblFieldTableCache>
                        <c:ptCount val="1"/>
                        <c:pt idx="0">
                          <c:v>0,75-1,25 медианы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A-549B-4297-AA1B-264327E2168F}"/>
                </c:ext>
              </c:extLst>
            </c:dLbl>
            <c:dLbl>
              <c:idx val="11"/>
              <c:layout>
                <c:manualLayout>
                  <c:x val="-0.21932117888491601"/>
                  <c:y val="5.8832703571192104E-3"/>
                </c:manualLayout>
              </c:layout>
              <c:tx>
                <c:rich>
                  <a:bodyPr/>
                  <a:lstStyle/>
                  <a:p>
                    <a:fld id="{7960100D-4646-4D1C-B40F-82E71E4E8796}" type="CELLREF">
                      <a:rPr lang="ru-RU"/>
                      <a:pPr/>
                      <a:t>[ССЫЛКА НА ЯЧЕЙКУ]</a:t>
                    </a:fld>
                    <a:endParaRPr lang="ru-RU"/>
                  </a:p>
                </c:rich>
              </c:tx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{7960100D-4646-4D1C-B40F-82E71E4E8796}</c15:txfldGUID>
                      <c15:f>[ОНС_стратификация_2_.xlsx]рис.10!$A$13</c15:f>
                      <c15:dlblFieldTableCache>
                        <c:ptCount val="1"/>
                        <c:pt idx="0">
                          <c:v>0,5-0,75 медианы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B-549B-4297-AA1B-264327E2168F}"/>
                </c:ext>
              </c:extLst>
            </c:dLbl>
            <c:dLbl>
              <c:idx val="12"/>
              <c:layout>
                <c:manualLayout>
                  <c:x val="-0.22280246743864501"/>
                  <c:y val="0"/>
                </c:manualLayout>
              </c:layout>
              <c:tx>
                <c:rich>
                  <a:bodyPr/>
                  <a:lstStyle/>
                  <a:p>
                    <a:fld id="{07848976-00FD-4856-81D6-6D5F0A0B74FA}" type="CELLREF">
                      <a:rPr lang="ru-RU"/>
                      <a:pPr/>
                      <a:t>[ССЫЛКА НА ЯЧЕЙКУ]</a:t>
                    </a:fld>
                    <a:endParaRPr lang="ru-RU"/>
                  </a:p>
                </c:rich>
              </c:tx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{07848976-00FD-4856-81D6-6D5F0A0B74FA}</c15:txfldGUID>
                      <c15:f>[ОНС_стратификация_2_.xlsx]рис.10!$A$14</c15:f>
                      <c15:dlblFieldTableCache>
                        <c:ptCount val="1"/>
                        <c:pt idx="0">
                          <c:v>0,25-0,5 медианы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C-549B-4297-AA1B-264327E2168F}"/>
                </c:ext>
              </c:extLst>
            </c:dLbl>
            <c:dLbl>
              <c:idx val="13"/>
              <c:layout>
                <c:manualLayout>
                  <c:x val="-0.19147087045508501"/>
                  <c:y val="-1.4381161407220801E-16"/>
                </c:manualLayout>
              </c:layout>
              <c:tx>
                <c:rich>
                  <a:bodyPr/>
                  <a:lstStyle/>
                  <a:p>
                    <a:fld id="{976B1058-102F-4D56-918B-ED03150BAF7D}" type="CELLREF">
                      <a:rPr lang="ru-RU"/>
                      <a:pPr/>
                      <a:t>[ССЫЛКА НА ЯЧЕЙКУ]</a:t>
                    </a:fld>
                    <a:endParaRPr lang="ru-RU"/>
                  </a:p>
                </c:rich>
              </c:tx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{976B1058-102F-4D56-918B-ED03150BAF7D}</c15:txfldGUID>
                      <c15:f>[ОНС_стратификация_2_.xlsx]рис.10!$A$15</c15:f>
                      <c15:dlblFieldTableCache>
                        <c:ptCount val="1"/>
                        <c:pt idx="0">
                          <c:v>&lt;0,25 медианы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D-549B-4297-AA1B-264327E2168F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549B-4297-AA1B-264327E2168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рис.10!$C$2:$C$16</c:f>
              <c:numCache>
                <c:formatCode>0.0</c:formatCode>
                <c:ptCount val="15"/>
                <c:pt idx="0">
                  <c:v>1.6</c:v>
                </c:pt>
                <c:pt idx="1">
                  <c:v>9.2000000000000011</c:v>
                </c:pt>
                <c:pt idx="2">
                  <c:v>20.2</c:v>
                </c:pt>
                <c:pt idx="3">
                  <c:v>36.1</c:v>
                </c:pt>
                <c:pt idx="4">
                  <c:v>22.5</c:v>
                </c:pt>
                <c:pt idx="5">
                  <c:v>9.9</c:v>
                </c:pt>
                <c:pt idx="6">
                  <c:v>0.5</c:v>
                </c:pt>
                <c:pt idx="7">
                  <c:v>-0.5</c:v>
                </c:pt>
                <c:pt idx="8">
                  <c:v>-9.9</c:v>
                </c:pt>
                <c:pt idx="9">
                  <c:v>-22.5</c:v>
                </c:pt>
                <c:pt idx="10">
                  <c:v>-36.1</c:v>
                </c:pt>
                <c:pt idx="11">
                  <c:v>-20.2</c:v>
                </c:pt>
                <c:pt idx="12">
                  <c:v>-9.2000000000000011</c:v>
                </c:pt>
                <c:pt idx="13">
                  <c:v>-1.6</c:v>
                </c:pt>
                <c:pt idx="14">
                  <c:v>1.6</c:v>
                </c:pt>
              </c:numCache>
            </c:numRef>
          </c:xVal>
          <c:yVal>
            <c:numRef>
              <c:f>рис.10!$D$2:$D$16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7</c:v>
                </c:pt>
                <c:pt idx="8">
                  <c:v>6</c:v>
                </c:pt>
                <c:pt idx="9">
                  <c:v>5</c:v>
                </c:pt>
                <c:pt idx="10">
                  <c:v>4</c:v>
                </c:pt>
                <c:pt idx="11">
                  <c:v>3</c:v>
                </c:pt>
                <c:pt idx="12">
                  <c:v>2</c:v>
                </c:pt>
                <c:pt idx="13">
                  <c:v>1</c:v>
                </c:pt>
                <c:pt idx="14">
                  <c:v>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F-549B-4297-AA1B-264327E2168F}"/>
            </c:ext>
          </c:extLst>
        </c:ser>
        <c:ser>
          <c:idx val="0"/>
          <c:order val="1"/>
          <c:tx>
            <c:strRef>
              <c:f>рис.10!$B$1</c:f>
              <c:strCache>
                <c:ptCount val="1"/>
                <c:pt idx="0">
                  <c:v>Россия</c:v>
                </c:pt>
              </c:strCache>
            </c:strRef>
          </c:tx>
          <c:spPr>
            <a:ln w="38100" cap="rnd" cmpd="sng">
              <a:solidFill>
                <a:srgbClr val="C0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C00000"/>
              </a:solidFill>
              <a:ln w="38100">
                <a:solidFill>
                  <a:srgbClr val="C00000"/>
                </a:solidFill>
              </a:ln>
              <a:effectLst/>
            </c:spPr>
          </c:marker>
          <c:dLbls>
            <c:delete val="1"/>
          </c:dLbls>
          <c:xVal>
            <c:numRef>
              <c:f>рис.10!$B$2:$B$16</c:f>
              <c:numCache>
                <c:formatCode>0.0</c:formatCode>
                <c:ptCount val="15"/>
                <c:pt idx="0">
                  <c:v>2.2999999999999998</c:v>
                </c:pt>
                <c:pt idx="1">
                  <c:v>11.5</c:v>
                </c:pt>
                <c:pt idx="2">
                  <c:v>18.399999999999999</c:v>
                </c:pt>
                <c:pt idx="3">
                  <c:v>39</c:v>
                </c:pt>
                <c:pt idx="4">
                  <c:v>20.3</c:v>
                </c:pt>
                <c:pt idx="5">
                  <c:v>7.6</c:v>
                </c:pt>
                <c:pt idx="6">
                  <c:v>0.8</c:v>
                </c:pt>
                <c:pt idx="7">
                  <c:v>-0.8</c:v>
                </c:pt>
                <c:pt idx="8">
                  <c:v>-7.6</c:v>
                </c:pt>
                <c:pt idx="9">
                  <c:v>-20.3</c:v>
                </c:pt>
                <c:pt idx="10">
                  <c:v>-39</c:v>
                </c:pt>
                <c:pt idx="11">
                  <c:v>-18.399999999999999</c:v>
                </c:pt>
                <c:pt idx="12">
                  <c:v>-11.5</c:v>
                </c:pt>
                <c:pt idx="13">
                  <c:v>-2.2999999999999998</c:v>
                </c:pt>
                <c:pt idx="14">
                  <c:v>2.2999999999999998</c:v>
                </c:pt>
              </c:numCache>
            </c:numRef>
          </c:xVal>
          <c:yVal>
            <c:numRef>
              <c:f>рис.10!$D$2:$D$16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7</c:v>
                </c:pt>
                <c:pt idx="8">
                  <c:v>6</c:v>
                </c:pt>
                <c:pt idx="9">
                  <c:v>5</c:v>
                </c:pt>
                <c:pt idx="10">
                  <c:v>4</c:v>
                </c:pt>
                <c:pt idx="11">
                  <c:v>3</c:v>
                </c:pt>
                <c:pt idx="12">
                  <c:v>2</c:v>
                </c:pt>
                <c:pt idx="13">
                  <c:v>1</c:v>
                </c:pt>
                <c:pt idx="14">
                  <c:v>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0-549B-4297-AA1B-264327E2168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axId val="1911981152"/>
        <c:axId val="1911982784"/>
      </c:scatterChart>
      <c:valAx>
        <c:axId val="1911981152"/>
        <c:scaling>
          <c:orientation val="minMax"/>
        </c:scaling>
        <c:delete val="1"/>
        <c:axPos val="b"/>
        <c:numFmt formatCode="0.0" sourceLinked="1"/>
        <c:majorTickMark val="none"/>
        <c:minorTickMark val="none"/>
        <c:tickLblPos val="nextTo"/>
        <c:crossAx val="1911982784"/>
        <c:crosses val="autoZero"/>
        <c:crossBetween val="midCat"/>
      </c:valAx>
      <c:valAx>
        <c:axId val="1911982784"/>
        <c:scaling>
          <c:orientation val="minMax"/>
          <c:max val="7.5"/>
          <c:min val="0.5"/>
        </c:scaling>
        <c:delete val="1"/>
        <c:axPos val="l"/>
        <c:numFmt formatCode="General" sourceLinked="1"/>
        <c:majorTickMark val="out"/>
        <c:minorTickMark val="none"/>
        <c:tickLblPos val="nextTo"/>
        <c:crossAx val="1911981152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7079529226101497"/>
          <c:y val="0.83276701726152902"/>
          <c:w val="0.29476436299379299"/>
          <c:h val="0.1305216774910440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100">
          <a:solidFill>
            <a:sysClr val="windowText" lastClr="000000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004041217642501"/>
          <c:y val="1.6629493513975899E-2"/>
          <c:w val="0.76944992223086295"/>
          <c:h val="0.98286794483645401"/>
        </c:manualLayout>
      </c:layout>
      <c:scatterChart>
        <c:scatterStyle val="lineMarker"/>
        <c:varyColors val="0"/>
        <c:ser>
          <c:idx val="4"/>
          <c:order val="0"/>
          <c:tx>
            <c:strRef>
              <c:f>рис.10!$C$1</c:f>
              <c:strCache>
                <c:ptCount val="1"/>
                <c:pt idx="0">
                  <c:v>Германия</c:v>
                </c:pt>
              </c:strCache>
            </c:strRef>
          </c:tx>
          <c:spPr>
            <a:ln w="25400" cap="rnd">
              <a:solidFill>
                <a:srgbClr val="0070C0"/>
              </a:solidFill>
              <a:prstDash val="solid"/>
              <a:round/>
            </a:ln>
            <a:effectLst/>
          </c:spPr>
          <c:marker>
            <c:symbol val="circle"/>
            <c:size val="5"/>
            <c:spPr>
              <a:solidFill>
                <a:srgbClr val="0070C0"/>
              </a:solidFill>
              <a:ln w="25400">
                <a:solidFill>
                  <a:srgbClr val="0070C0"/>
                </a:solidFill>
                <a:prstDash val="solid"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62F-4F5C-BE85-BBA77332778D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62F-4F5C-BE85-BBA77332778D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62F-4F5C-BE85-BBA77332778D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62F-4F5C-BE85-BBA77332778D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62F-4F5C-BE85-BBA77332778D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62F-4F5C-BE85-BBA77332778D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62F-4F5C-BE85-BBA77332778D}"/>
                </c:ext>
              </c:extLst>
            </c:dLbl>
            <c:dLbl>
              <c:idx val="7"/>
              <c:layout>
                <c:manualLayout>
                  <c:x val="-0.206995380190022"/>
                  <c:y val="-3.9221086506152402E-3"/>
                </c:manualLayout>
              </c:layout>
              <c:tx>
                <c:rich>
                  <a:bodyPr/>
                  <a:lstStyle/>
                  <a:p>
                    <a:fld id="{AA39D421-B3C6-4A81-8C8A-DAF0C0665E65}" type="CELLREF">
                      <a:rPr lang="ru-RU"/>
                      <a:pPr/>
                      <a:t>[ССЫЛКА НА ЯЧЕЙКУ]</a:t>
                    </a:fld>
                    <a:endParaRPr lang="ru-RU"/>
                  </a:p>
                </c:rich>
              </c:tx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{AA39D421-B3C6-4A81-8C8A-DAF0C0665E65}</c15:txfldGUID>
                      <c15:f>[ОНС_стратификация_2_итог.xlsx]рис.10!$A$9</c15:f>
                      <c15:dlblFieldTableCache>
                        <c:ptCount val="1"/>
                        <c:pt idx="0">
                          <c:v>&gt;4 медиан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7-162F-4F5C-BE85-BBA77332778D}"/>
                </c:ext>
              </c:extLst>
            </c:dLbl>
            <c:dLbl>
              <c:idx val="8"/>
              <c:layout>
                <c:manualLayout>
                  <c:x val="-0.23343250912824101"/>
                  <c:y val="-1.09560216217915E-2"/>
                </c:manualLayout>
              </c:layout>
              <c:tx>
                <c:rich>
                  <a:bodyPr/>
                  <a:lstStyle/>
                  <a:p>
                    <a:fld id="{ECF580D9-AECA-4856-9B48-A75E60A29D20}" type="CELLREF">
                      <a:rPr lang="ru-RU"/>
                      <a:pPr/>
                      <a:t>[ССЫЛКА НА ЯЧЕЙКУ]</a:t>
                    </a:fld>
                    <a:endParaRPr lang="ru-RU"/>
                  </a:p>
                </c:rich>
              </c:tx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{ECF580D9-AECA-4856-9B48-A75E60A29D20}</c15:txfldGUID>
                      <c15:f>[ОНС_стратификация_2_итог.xlsx]рис.10!$A$10</c15:f>
                      <c15:dlblFieldTableCache>
                        <c:ptCount val="1"/>
                        <c:pt idx="0">
                          <c:v>2-4 медианы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8-162F-4F5C-BE85-BBA77332778D}"/>
                </c:ext>
              </c:extLst>
            </c:dLbl>
            <c:dLbl>
              <c:idx val="9"/>
              <c:layout>
                <c:manualLayout>
                  <c:x val="-0.23751388734584999"/>
                  <c:y val="-1.8681528242925599E-2"/>
                </c:manualLayout>
              </c:layout>
              <c:tx>
                <c:rich>
                  <a:bodyPr/>
                  <a:lstStyle/>
                  <a:p>
                    <a:fld id="{D833653C-140F-4D9C-BF56-45032E65A872}" type="CELLREF">
                      <a:rPr lang="ru-RU"/>
                      <a:pPr/>
                      <a:t>[ССЫЛКА НА ЯЧЕЙКУ]</a:t>
                    </a:fld>
                    <a:endParaRPr lang="ru-RU"/>
                  </a:p>
                </c:rich>
              </c:tx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056743695145001"/>
                      <c:h val="9.9372947383217697E-2"/>
                    </c:manualLayout>
                  </c15:layout>
                  <c15:dlblFieldTable>
                    <c15:dlblFTEntry>
                      <c15:txfldGUID>{D833653C-140F-4D9C-BF56-45032E65A872}</c15:txfldGUID>
                      <c15:f>[ОНС_стратификация_2_итог.xlsx]рис.10!$A$11</c15:f>
                      <c15:dlblFieldTableCache>
                        <c:ptCount val="1"/>
                        <c:pt idx="0">
                          <c:v>1,25-2 медианы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9-162F-4F5C-BE85-BBA77332778D}"/>
                </c:ext>
              </c:extLst>
            </c:dLbl>
            <c:dLbl>
              <c:idx val="10"/>
              <c:layout>
                <c:manualLayout>
                  <c:x val="-0.35086643150760999"/>
                  <c:y val="-8.4999592057005897E-4"/>
                </c:manualLayout>
              </c:layout>
              <c:tx>
                <c:rich>
                  <a:bodyPr/>
                  <a:lstStyle/>
                  <a:p>
                    <a:fld id="{FB0E6599-A2FC-4A7C-8DA2-F69D31160EA8}" type="CELLREF">
                      <a:rPr lang="ru-RU"/>
                      <a:pPr/>
                      <a:t>[ССЫЛКА НА ЯЧЕЙКУ]</a:t>
                    </a:fld>
                    <a:endParaRPr lang="ru-RU"/>
                  </a:p>
                </c:rich>
              </c:tx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7446589267859101"/>
                      <c:h val="9.9372947383217697E-2"/>
                    </c:manualLayout>
                  </c15:layout>
                  <c15:dlblFieldTable>
                    <c15:dlblFTEntry>
                      <c15:txfldGUID>{FB0E6599-A2FC-4A7C-8DA2-F69D31160EA8}</c15:txfldGUID>
                      <c15:f>[ОНС_стратификация_2_итог.xlsx]рис.10!$A$12</c15:f>
                      <c15:dlblFieldTableCache>
                        <c:ptCount val="1"/>
                        <c:pt idx="0">
                          <c:v>0,75-1,25 медианы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A-162F-4F5C-BE85-BBA77332778D}"/>
                </c:ext>
              </c:extLst>
            </c:dLbl>
            <c:dLbl>
              <c:idx val="11"/>
              <c:layout>
                <c:manualLayout>
                  <c:x val="-0.43186493167425899"/>
                  <c:y val="-1.14604457489883E-2"/>
                </c:manualLayout>
              </c:layout>
              <c:tx>
                <c:rich>
                  <a:bodyPr/>
                  <a:lstStyle/>
                  <a:p>
                    <a:fld id="{7960100D-4646-4D1C-B40F-82E71E4E8796}" type="CELLREF">
                      <a:rPr lang="ru-RU"/>
                      <a:pPr/>
                      <a:t>[ССЫЛКА НА ЯЧЕЙКУ]</a:t>
                    </a:fld>
                    <a:endParaRPr lang="ru-RU"/>
                  </a:p>
                </c:rich>
              </c:tx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7700561048772399"/>
                      <c:h val="9.9372947383217697E-2"/>
                    </c:manualLayout>
                  </c15:layout>
                  <c15:dlblFieldTable>
                    <c15:dlblFTEntry>
                      <c15:txfldGUID>{7960100D-4646-4D1C-B40F-82E71E4E8796}</c15:txfldGUID>
                      <c15:f>[ОНС_стратификация_2_итог.xlsx]рис.10!$A$13</c15:f>
                      <c15:dlblFieldTableCache>
                        <c:ptCount val="1"/>
                        <c:pt idx="0">
                          <c:v>0,5-0,75 медианы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B-162F-4F5C-BE85-BBA77332778D}"/>
                </c:ext>
              </c:extLst>
            </c:dLbl>
            <c:dLbl>
              <c:idx val="12"/>
              <c:layout>
                <c:manualLayout>
                  <c:x val="-0.46690201088767902"/>
                  <c:y val="4.7190648963578996E-3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0,25-0,5</a:t>
                    </a:r>
                  </a:p>
                  <a:p>
                    <a:r>
                      <a:rPr lang="ru-RU"/>
                      <a:t>медианы</a:t>
                    </a:r>
                  </a:p>
                </c:rich>
              </c:tx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938590156649299"/>
                      <c:h val="9.937294738321769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C-162F-4F5C-BE85-BBA77332778D}"/>
                </c:ext>
              </c:extLst>
            </c:dLbl>
            <c:dLbl>
              <c:idx val="13"/>
              <c:layout>
                <c:manualLayout>
                  <c:x val="-0.41651219308965698"/>
                  <c:y val="5.2803551364937898E-3"/>
                </c:manualLayout>
              </c:layout>
              <c:tx>
                <c:rich>
                  <a:bodyPr/>
                  <a:lstStyle/>
                  <a:p>
                    <a:fld id="{976B1058-102F-4D56-918B-ED03150BAF7D}" type="CELLREF">
                      <a:rPr lang="ru-RU"/>
                      <a:pPr/>
                      <a:t>[ССЫЛКА НА ЯЧЕЙКУ]</a:t>
                    </a:fld>
                    <a:endParaRPr lang="ru-RU"/>
                  </a:p>
                </c:rich>
              </c:tx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6642345294967201"/>
                      <c:h val="9.9372947383217697E-2"/>
                    </c:manualLayout>
                  </c15:layout>
                  <c15:dlblFieldTable>
                    <c15:dlblFTEntry>
                      <c15:txfldGUID>{976B1058-102F-4D56-918B-ED03150BAF7D}</c15:txfldGUID>
                      <c15:f>[ОНС_стратификация_2_итог.xlsx]рис.10!$A$15</c15:f>
                      <c15:dlblFieldTableCache>
                        <c:ptCount val="1"/>
                        <c:pt idx="0">
                          <c:v>&lt;0,25 медианы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D-162F-4F5C-BE85-BBA77332778D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162F-4F5C-BE85-BBA77332778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рис.10!$C$2:$C$16</c:f>
              <c:numCache>
                <c:formatCode>0.0</c:formatCode>
                <c:ptCount val="15"/>
                <c:pt idx="0">
                  <c:v>0.4</c:v>
                </c:pt>
                <c:pt idx="1">
                  <c:v>2.1</c:v>
                </c:pt>
                <c:pt idx="2">
                  <c:v>9.6</c:v>
                </c:pt>
                <c:pt idx="3">
                  <c:v>28.4</c:v>
                </c:pt>
                <c:pt idx="4">
                  <c:v>40.5</c:v>
                </c:pt>
                <c:pt idx="5">
                  <c:v>19</c:v>
                </c:pt>
                <c:pt idx="6">
                  <c:v>1.9</c:v>
                </c:pt>
                <c:pt idx="7">
                  <c:v>-1.9</c:v>
                </c:pt>
                <c:pt idx="8">
                  <c:v>-19</c:v>
                </c:pt>
                <c:pt idx="9">
                  <c:v>-40.5</c:v>
                </c:pt>
                <c:pt idx="10">
                  <c:v>-28.4</c:v>
                </c:pt>
                <c:pt idx="11">
                  <c:v>-9.6</c:v>
                </c:pt>
                <c:pt idx="12">
                  <c:v>-2.1</c:v>
                </c:pt>
                <c:pt idx="13">
                  <c:v>-0.4</c:v>
                </c:pt>
                <c:pt idx="14">
                  <c:v>0.4</c:v>
                </c:pt>
              </c:numCache>
            </c:numRef>
          </c:xVal>
          <c:yVal>
            <c:numRef>
              <c:f>рис.10!$E$2:$E$16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7</c:v>
                </c:pt>
                <c:pt idx="8">
                  <c:v>6</c:v>
                </c:pt>
                <c:pt idx="9">
                  <c:v>5</c:v>
                </c:pt>
                <c:pt idx="10">
                  <c:v>4</c:v>
                </c:pt>
                <c:pt idx="11">
                  <c:v>3</c:v>
                </c:pt>
                <c:pt idx="12">
                  <c:v>2</c:v>
                </c:pt>
                <c:pt idx="13">
                  <c:v>1</c:v>
                </c:pt>
                <c:pt idx="14">
                  <c:v>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F-162F-4F5C-BE85-BBA77332778D}"/>
            </c:ext>
          </c:extLst>
        </c:ser>
        <c:ser>
          <c:idx val="0"/>
          <c:order val="1"/>
          <c:tx>
            <c:strRef>
              <c:f>рис.10!$B$1</c:f>
              <c:strCache>
                <c:ptCount val="1"/>
                <c:pt idx="0">
                  <c:v>Россия</c:v>
                </c:pt>
              </c:strCache>
            </c:strRef>
          </c:tx>
          <c:spPr>
            <a:ln w="38100" cap="rnd">
              <a:solidFill>
                <a:srgbClr val="C0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C00000"/>
              </a:solidFill>
              <a:ln w="25400">
                <a:solidFill>
                  <a:srgbClr val="C00000"/>
                </a:solidFill>
              </a:ln>
              <a:effectLst/>
            </c:spPr>
          </c:marker>
          <c:dLbls>
            <c:delete val="1"/>
          </c:dLbls>
          <c:xVal>
            <c:numRef>
              <c:f>рис.10!$B$2:$B$16</c:f>
              <c:numCache>
                <c:formatCode>0.0</c:formatCode>
                <c:ptCount val="15"/>
                <c:pt idx="0">
                  <c:v>2.2999999999999998</c:v>
                </c:pt>
                <c:pt idx="1">
                  <c:v>11.5</c:v>
                </c:pt>
                <c:pt idx="2">
                  <c:v>18.399999999999999</c:v>
                </c:pt>
                <c:pt idx="3">
                  <c:v>39</c:v>
                </c:pt>
                <c:pt idx="4">
                  <c:v>20.3</c:v>
                </c:pt>
                <c:pt idx="5">
                  <c:v>7.6</c:v>
                </c:pt>
                <c:pt idx="6">
                  <c:v>0.8</c:v>
                </c:pt>
                <c:pt idx="7">
                  <c:v>-0.8</c:v>
                </c:pt>
                <c:pt idx="8">
                  <c:v>-7.6</c:v>
                </c:pt>
                <c:pt idx="9">
                  <c:v>-20.3</c:v>
                </c:pt>
                <c:pt idx="10">
                  <c:v>-39</c:v>
                </c:pt>
                <c:pt idx="11">
                  <c:v>-18.399999999999999</c:v>
                </c:pt>
                <c:pt idx="12">
                  <c:v>-11.5</c:v>
                </c:pt>
                <c:pt idx="13">
                  <c:v>-2.2999999999999998</c:v>
                </c:pt>
                <c:pt idx="14">
                  <c:v>2.2999999999999998</c:v>
                </c:pt>
              </c:numCache>
            </c:numRef>
          </c:xVal>
          <c:yVal>
            <c:numRef>
              <c:f>рис.10!$E$2:$E$16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7</c:v>
                </c:pt>
                <c:pt idx="8">
                  <c:v>6</c:v>
                </c:pt>
                <c:pt idx="9">
                  <c:v>5</c:v>
                </c:pt>
                <c:pt idx="10">
                  <c:v>4</c:v>
                </c:pt>
                <c:pt idx="11">
                  <c:v>3</c:v>
                </c:pt>
                <c:pt idx="12">
                  <c:v>2</c:v>
                </c:pt>
                <c:pt idx="13">
                  <c:v>1</c:v>
                </c:pt>
                <c:pt idx="14">
                  <c:v>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0-162F-4F5C-BE85-BBA77332778D}"/>
            </c:ext>
          </c:extLst>
        </c:ser>
        <c:ser>
          <c:idx val="1"/>
          <c:order val="2"/>
          <c:tx>
            <c:strRef>
              <c:f>рис.10!$D$1</c:f>
              <c:strCache>
                <c:ptCount val="1"/>
                <c:pt idx="0">
                  <c:v>Болгария</c:v>
                </c:pt>
              </c:strCache>
            </c:strRef>
          </c:tx>
          <c:spPr>
            <a:ln w="38100" cap="rnd">
              <a:solidFill>
                <a:srgbClr val="00B050"/>
              </a:solidFill>
              <a:prstDash val="sysDot"/>
              <a:round/>
            </a:ln>
            <a:effectLst/>
          </c:spPr>
          <c:marker>
            <c:symbol val="circle"/>
            <c:size val="5"/>
            <c:spPr>
              <a:solidFill>
                <a:srgbClr val="00B050"/>
              </a:solidFill>
              <a:ln w="25400">
                <a:solidFill>
                  <a:srgbClr val="00B050"/>
                </a:solidFill>
              </a:ln>
              <a:effectLst/>
            </c:spPr>
          </c:marker>
          <c:dPt>
            <c:idx val="2"/>
            <c:marker>
              <c:symbol val="circle"/>
              <c:size val="5"/>
              <c:spPr>
                <a:solidFill>
                  <a:srgbClr val="00B050"/>
                </a:solidFill>
                <a:ln w="25400">
                  <a:solidFill>
                    <a:srgbClr val="00B050"/>
                  </a:solidFill>
                </a:ln>
                <a:effectLst/>
              </c:spPr>
            </c:marker>
            <c:bubble3D val="0"/>
            <c:spPr>
              <a:ln w="38100" cap="rnd">
                <a:solidFill>
                  <a:srgbClr val="00B050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2-162F-4F5C-BE85-BBA77332778D}"/>
              </c:ext>
            </c:extLst>
          </c:dPt>
          <c:dLbls>
            <c:delete val="1"/>
          </c:dLbls>
          <c:xVal>
            <c:numRef>
              <c:f>рис.10!$D$2:$D$16</c:f>
              <c:numCache>
                <c:formatCode>General</c:formatCode>
                <c:ptCount val="15"/>
                <c:pt idx="0">
                  <c:v>11.3</c:v>
                </c:pt>
                <c:pt idx="1">
                  <c:v>35.6</c:v>
                </c:pt>
                <c:pt idx="2">
                  <c:v>27.3</c:v>
                </c:pt>
                <c:pt idx="3">
                  <c:v>19.2</c:v>
                </c:pt>
                <c:pt idx="4">
                  <c:v>5.0999999999999996</c:v>
                </c:pt>
                <c:pt idx="5">
                  <c:v>1.5</c:v>
                </c:pt>
                <c:pt idx="6">
                  <c:v>1.9</c:v>
                </c:pt>
                <c:pt idx="7" formatCode="0.0">
                  <c:v>-1.9</c:v>
                </c:pt>
                <c:pt idx="8" formatCode="0.0">
                  <c:v>-1.5</c:v>
                </c:pt>
                <c:pt idx="9" formatCode="0.0">
                  <c:v>-5.0999999999999996</c:v>
                </c:pt>
                <c:pt idx="10" formatCode="0.0">
                  <c:v>-19.2</c:v>
                </c:pt>
                <c:pt idx="11" formatCode="0.0">
                  <c:v>-27.3</c:v>
                </c:pt>
                <c:pt idx="12" formatCode="0.0">
                  <c:v>-35.6</c:v>
                </c:pt>
                <c:pt idx="13" formatCode="0.0">
                  <c:v>-11.3</c:v>
                </c:pt>
                <c:pt idx="14" formatCode="0.0">
                  <c:v>11.3</c:v>
                </c:pt>
              </c:numCache>
            </c:numRef>
          </c:xVal>
          <c:yVal>
            <c:numRef>
              <c:f>рис.10!$E$2:$E$16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7</c:v>
                </c:pt>
                <c:pt idx="8">
                  <c:v>6</c:v>
                </c:pt>
                <c:pt idx="9">
                  <c:v>5</c:v>
                </c:pt>
                <c:pt idx="10">
                  <c:v>4</c:v>
                </c:pt>
                <c:pt idx="11">
                  <c:v>3</c:v>
                </c:pt>
                <c:pt idx="12">
                  <c:v>2</c:v>
                </c:pt>
                <c:pt idx="13">
                  <c:v>1</c:v>
                </c:pt>
                <c:pt idx="14">
                  <c:v>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3-162F-4F5C-BE85-BBA77332778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axId val="1776892608"/>
        <c:axId val="1776894384"/>
      </c:scatterChart>
      <c:valAx>
        <c:axId val="1776892608"/>
        <c:scaling>
          <c:orientation val="minMax"/>
        </c:scaling>
        <c:delete val="1"/>
        <c:axPos val="b"/>
        <c:numFmt formatCode="0.0" sourceLinked="1"/>
        <c:majorTickMark val="none"/>
        <c:minorTickMark val="none"/>
        <c:tickLblPos val="nextTo"/>
        <c:crossAx val="1776894384"/>
        <c:crosses val="autoZero"/>
        <c:crossBetween val="midCat"/>
      </c:valAx>
      <c:valAx>
        <c:axId val="1776894384"/>
        <c:scaling>
          <c:orientation val="minMax"/>
          <c:max val="7.5"/>
          <c:min val="0.5"/>
        </c:scaling>
        <c:delete val="1"/>
        <c:axPos val="l"/>
        <c:numFmt formatCode="General" sourceLinked="1"/>
        <c:majorTickMark val="out"/>
        <c:minorTickMark val="none"/>
        <c:tickLblPos val="nextTo"/>
        <c:crossAx val="1776892608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0860890456615899"/>
          <c:y val="0.83000199548018805"/>
          <c:w val="0.282327405296522"/>
          <c:h val="0.15928601560506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050">
          <a:solidFill>
            <a:sysClr val="windowText" lastClr="000000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0260171782135599E-2"/>
          <c:y val="3.04920304920305E-2"/>
          <c:w val="0.89172673259184654"/>
          <c:h val="0.93901593901593905"/>
        </c:manualLayout>
      </c:layout>
      <c:scatterChart>
        <c:scatterStyle val="lineMarker"/>
        <c:varyColors val="0"/>
        <c:ser>
          <c:idx val="0"/>
          <c:order val="0"/>
          <c:tx>
            <c:strRef>
              <c:f>'Рис. 2'!$B$1</c:f>
              <c:strCache>
                <c:ptCount val="1"/>
                <c:pt idx="0">
                  <c:v>РМЭЗ НИУ ВШЭ 2015</c:v>
                </c:pt>
              </c:strCache>
            </c:strRef>
          </c:tx>
          <c:spPr>
            <a:ln w="31750" cap="rnd">
              <a:solidFill>
                <a:srgbClr val="9E0000"/>
              </a:solidFill>
              <a:prstDash val="sysDash"/>
              <a:round/>
            </a:ln>
            <a:effectLst/>
          </c:spPr>
          <c:marker>
            <c:symbol val="none"/>
          </c:marker>
          <c:xVal>
            <c:numRef>
              <c:f>'Рис. 2'!$B$2:$B$52</c:f>
              <c:numCache>
                <c:formatCode>0.0</c:formatCode>
                <c:ptCount val="5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0.1</c:v>
                </c:pt>
                <c:pt idx="4">
                  <c:v>0.2</c:v>
                </c:pt>
                <c:pt idx="5">
                  <c:v>0.4</c:v>
                </c:pt>
                <c:pt idx="6">
                  <c:v>1</c:v>
                </c:pt>
                <c:pt idx="7">
                  <c:v>2.2999999999999998</c:v>
                </c:pt>
                <c:pt idx="8">
                  <c:v>4.4000000000000004</c:v>
                </c:pt>
                <c:pt idx="9">
                  <c:v>7.7</c:v>
                </c:pt>
                <c:pt idx="10">
                  <c:v>11.1</c:v>
                </c:pt>
                <c:pt idx="11">
                  <c:v>12.6</c:v>
                </c:pt>
                <c:pt idx="12">
                  <c:v>14.4</c:v>
                </c:pt>
                <c:pt idx="13">
                  <c:v>14.7</c:v>
                </c:pt>
                <c:pt idx="14">
                  <c:v>12.8</c:v>
                </c:pt>
                <c:pt idx="15">
                  <c:v>9.3000000000000007</c:v>
                </c:pt>
                <c:pt idx="16">
                  <c:v>5.5</c:v>
                </c:pt>
                <c:pt idx="17">
                  <c:v>2.2999999999999998</c:v>
                </c:pt>
                <c:pt idx="18">
                  <c:v>0.9</c:v>
                </c:pt>
                <c:pt idx="19">
                  <c:v>0.3</c:v>
                </c:pt>
                <c:pt idx="20">
                  <c:v>0.1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-0.1</c:v>
                </c:pt>
                <c:pt idx="30">
                  <c:v>-0.3</c:v>
                </c:pt>
                <c:pt idx="31">
                  <c:v>-0.9</c:v>
                </c:pt>
                <c:pt idx="32">
                  <c:v>-2.2999999999999998</c:v>
                </c:pt>
                <c:pt idx="33">
                  <c:v>-5.5</c:v>
                </c:pt>
                <c:pt idx="34">
                  <c:v>-9.3000000000000007</c:v>
                </c:pt>
                <c:pt idx="35">
                  <c:v>-12.8</c:v>
                </c:pt>
                <c:pt idx="36">
                  <c:v>-14.7</c:v>
                </c:pt>
                <c:pt idx="37">
                  <c:v>-14.4</c:v>
                </c:pt>
                <c:pt idx="38">
                  <c:v>-12.6</c:v>
                </c:pt>
                <c:pt idx="39">
                  <c:v>-11.1</c:v>
                </c:pt>
                <c:pt idx="40">
                  <c:v>-7.7</c:v>
                </c:pt>
                <c:pt idx="41">
                  <c:v>-4.4000000000000004</c:v>
                </c:pt>
                <c:pt idx="42">
                  <c:v>-2.2999999999999998</c:v>
                </c:pt>
                <c:pt idx="43">
                  <c:v>-1</c:v>
                </c:pt>
                <c:pt idx="44">
                  <c:v>-0.4</c:v>
                </c:pt>
                <c:pt idx="45">
                  <c:v>-0.2</c:v>
                </c:pt>
                <c:pt idx="46">
                  <c:v>-0.1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</c:numCache>
            </c:numRef>
          </c:xVal>
          <c:yVal>
            <c:numRef>
              <c:f>'Рис. 2'!$A$2:$A$52</c:f>
              <c:numCache>
                <c:formatCode>General</c:formatCode>
                <c:ptCount val="51"/>
                <c:pt idx="0">
                  <c:v>12</c:v>
                </c:pt>
                <c:pt idx="1">
                  <c:v>11</c:v>
                </c:pt>
                <c:pt idx="2">
                  <c:v>10</c:v>
                </c:pt>
                <c:pt idx="3">
                  <c:v>9</c:v>
                </c:pt>
                <c:pt idx="4">
                  <c:v>8</c:v>
                </c:pt>
                <c:pt idx="5">
                  <c:v>7</c:v>
                </c:pt>
                <c:pt idx="6">
                  <c:v>6</c:v>
                </c:pt>
                <c:pt idx="7">
                  <c:v>5</c:v>
                </c:pt>
                <c:pt idx="8">
                  <c:v>4</c:v>
                </c:pt>
                <c:pt idx="9">
                  <c:v>3</c:v>
                </c:pt>
                <c:pt idx="10">
                  <c:v>2</c:v>
                </c:pt>
                <c:pt idx="11">
                  <c:v>1</c:v>
                </c:pt>
                <c:pt idx="12">
                  <c:v>0</c:v>
                </c:pt>
                <c:pt idx="13">
                  <c:v>-1</c:v>
                </c:pt>
                <c:pt idx="14">
                  <c:v>-2</c:v>
                </c:pt>
                <c:pt idx="15">
                  <c:v>-3</c:v>
                </c:pt>
                <c:pt idx="16">
                  <c:v>-4</c:v>
                </c:pt>
                <c:pt idx="17">
                  <c:v>-5</c:v>
                </c:pt>
                <c:pt idx="18">
                  <c:v>-6</c:v>
                </c:pt>
                <c:pt idx="19">
                  <c:v>-7</c:v>
                </c:pt>
                <c:pt idx="20">
                  <c:v>-8</c:v>
                </c:pt>
                <c:pt idx="21">
                  <c:v>-9</c:v>
                </c:pt>
                <c:pt idx="22">
                  <c:v>-10</c:v>
                </c:pt>
                <c:pt idx="23">
                  <c:v>-11</c:v>
                </c:pt>
                <c:pt idx="24">
                  <c:v>-12</c:v>
                </c:pt>
                <c:pt idx="25">
                  <c:v>-12</c:v>
                </c:pt>
                <c:pt idx="26">
                  <c:v>-11</c:v>
                </c:pt>
                <c:pt idx="27">
                  <c:v>-10</c:v>
                </c:pt>
                <c:pt idx="28">
                  <c:v>-9</c:v>
                </c:pt>
                <c:pt idx="29">
                  <c:v>-8</c:v>
                </c:pt>
                <c:pt idx="30">
                  <c:v>-7</c:v>
                </c:pt>
                <c:pt idx="31">
                  <c:v>-6</c:v>
                </c:pt>
                <c:pt idx="32">
                  <c:v>-5</c:v>
                </c:pt>
                <c:pt idx="33">
                  <c:v>-4</c:v>
                </c:pt>
                <c:pt idx="34">
                  <c:v>-3</c:v>
                </c:pt>
                <c:pt idx="35">
                  <c:v>-2</c:v>
                </c:pt>
                <c:pt idx="36">
                  <c:v>-1</c:v>
                </c:pt>
                <c:pt idx="37">
                  <c:v>0</c:v>
                </c:pt>
                <c:pt idx="38">
                  <c:v>1</c:v>
                </c:pt>
                <c:pt idx="39">
                  <c:v>2</c:v>
                </c:pt>
                <c:pt idx="40">
                  <c:v>3</c:v>
                </c:pt>
                <c:pt idx="41">
                  <c:v>4</c:v>
                </c:pt>
                <c:pt idx="42">
                  <c:v>5</c:v>
                </c:pt>
                <c:pt idx="43">
                  <c:v>6</c:v>
                </c:pt>
                <c:pt idx="44">
                  <c:v>7</c:v>
                </c:pt>
                <c:pt idx="45">
                  <c:v>8</c:v>
                </c:pt>
                <c:pt idx="46">
                  <c:v>9</c:v>
                </c:pt>
                <c:pt idx="47">
                  <c:v>10</c:v>
                </c:pt>
                <c:pt idx="48">
                  <c:v>11</c:v>
                </c:pt>
                <c:pt idx="49">
                  <c:v>12</c:v>
                </c:pt>
                <c:pt idx="50">
                  <c:v>12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7B19-47BB-B440-4FD878194D4D}"/>
            </c:ext>
          </c:extLst>
        </c:ser>
        <c:ser>
          <c:idx val="2"/>
          <c:order val="1"/>
          <c:tx>
            <c:strRef>
              <c:f>'Рис. 2'!$C$1</c:f>
              <c:strCache>
                <c:ptCount val="1"/>
                <c:pt idx="0">
                  <c:v>ИС РАН 2015</c:v>
                </c:pt>
              </c:strCache>
            </c:strRef>
          </c:tx>
          <c:spPr>
            <a:ln w="31750" cap="rnd">
              <a:solidFill>
                <a:srgbClr val="5FD776"/>
              </a:solidFill>
              <a:prstDash val="solid"/>
              <a:round/>
            </a:ln>
            <a:effectLst/>
          </c:spPr>
          <c:marker>
            <c:symbol val="none"/>
          </c:marker>
          <c:xVal>
            <c:numRef>
              <c:f>'Рис. 2'!$C$2:$C$52</c:f>
              <c:numCache>
                <c:formatCode>0.0</c:formatCode>
                <c:ptCount val="5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 formatCode="0.00">
                  <c:v>0.3</c:v>
                </c:pt>
                <c:pt idx="4" formatCode="0.00">
                  <c:v>0.3</c:v>
                </c:pt>
                <c:pt idx="5" formatCode="0.00">
                  <c:v>1.1000000000000001</c:v>
                </c:pt>
                <c:pt idx="6" formatCode="0.00">
                  <c:v>2.1</c:v>
                </c:pt>
                <c:pt idx="7" formatCode="0.00">
                  <c:v>4.2</c:v>
                </c:pt>
                <c:pt idx="8" formatCode="0.00">
                  <c:v>5.2</c:v>
                </c:pt>
                <c:pt idx="9" formatCode="0.00">
                  <c:v>7.8</c:v>
                </c:pt>
                <c:pt idx="10" formatCode="0.00">
                  <c:v>9.9</c:v>
                </c:pt>
                <c:pt idx="11" formatCode="0.00">
                  <c:v>11.7</c:v>
                </c:pt>
                <c:pt idx="12" formatCode="0.00">
                  <c:v>11.8</c:v>
                </c:pt>
                <c:pt idx="13" formatCode="General">
                  <c:v>11.7</c:v>
                </c:pt>
                <c:pt idx="14" formatCode="General">
                  <c:v>11</c:v>
                </c:pt>
                <c:pt idx="15" formatCode="General">
                  <c:v>9.8000000000000007</c:v>
                </c:pt>
                <c:pt idx="16" formatCode="General">
                  <c:v>6.6</c:v>
                </c:pt>
                <c:pt idx="17" formatCode="General">
                  <c:v>4.0999999999999996</c:v>
                </c:pt>
                <c:pt idx="18" formatCode="General">
                  <c:v>1.6</c:v>
                </c:pt>
                <c:pt idx="19" formatCode="General">
                  <c:v>0.7</c:v>
                </c:pt>
                <c:pt idx="20" formatCode="General">
                  <c:v>0.3</c:v>
                </c:pt>
                <c:pt idx="21" formatCode="General">
                  <c:v>0.1</c:v>
                </c:pt>
                <c:pt idx="22" formatCode="General">
                  <c:v>0</c:v>
                </c:pt>
                <c:pt idx="23" formatCode="General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-0.1</c:v>
                </c:pt>
                <c:pt idx="29">
                  <c:v>-0.3</c:v>
                </c:pt>
                <c:pt idx="30">
                  <c:v>-0.7</c:v>
                </c:pt>
                <c:pt idx="31">
                  <c:v>-1.6</c:v>
                </c:pt>
                <c:pt idx="32">
                  <c:v>-4.0999999999999996</c:v>
                </c:pt>
                <c:pt idx="33">
                  <c:v>-6.6</c:v>
                </c:pt>
                <c:pt idx="34">
                  <c:v>-9.8000000000000007</c:v>
                </c:pt>
                <c:pt idx="35">
                  <c:v>-11</c:v>
                </c:pt>
                <c:pt idx="36">
                  <c:v>-11.7</c:v>
                </c:pt>
                <c:pt idx="37">
                  <c:v>-11.8</c:v>
                </c:pt>
                <c:pt idx="38">
                  <c:v>-11.7</c:v>
                </c:pt>
                <c:pt idx="39">
                  <c:v>-9.9</c:v>
                </c:pt>
                <c:pt idx="40">
                  <c:v>-7.8</c:v>
                </c:pt>
                <c:pt idx="41">
                  <c:v>-5.2</c:v>
                </c:pt>
                <c:pt idx="42">
                  <c:v>-4.2</c:v>
                </c:pt>
                <c:pt idx="43">
                  <c:v>-2.1</c:v>
                </c:pt>
                <c:pt idx="44">
                  <c:v>-1.1000000000000001</c:v>
                </c:pt>
                <c:pt idx="45">
                  <c:v>-0.3</c:v>
                </c:pt>
                <c:pt idx="46">
                  <c:v>-0.3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</c:numCache>
            </c:numRef>
          </c:xVal>
          <c:yVal>
            <c:numRef>
              <c:f>'Рис. 2'!$A$2:$A$52</c:f>
              <c:numCache>
                <c:formatCode>General</c:formatCode>
                <c:ptCount val="51"/>
                <c:pt idx="0">
                  <c:v>12</c:v>
                </c:pt>
                <c:pt idx="1">
                  <c:v>11</c:v>
                </c:pt>
                <c:pt idx="2">
                  <c:v>10</c:v>
                </c:pt>
                <c:pt idx="3">
                  <c:v>9</c:v>
                </c:pt>
                <c:pt idx="4">
                  <c:v>8</c:v>
                </c:pt>
                <c:pt idx="5">
                  <c:v>7</c:v>
                </c:pt>
                <c:pt idx="6">
                  <c:v>6</c:v>
                </c:pt>
                <c:pt idx="7">
                  <c:v>5</c:v>
                </c:pt>
                <c:pt idx="8">
                  <c:v>4</c:v>
                </c:pt>
                <c:pt idx="9">
                  <c:v>3</c:v>
                </c:pt>
                <c:pt idx="10">
                  <c:v>2</c:v>
                </c:pt>
                <c:pt idx="11">
                  <c:v>1</c:v>
                </c:pt>
                <c:pt idx="12">
                  <c:v>0</c:v>
                </c:pt>
                <c:pt idx="13">
                  <c:v>-1</c:v>
                </c:pt>
                <c:pt idx="14">
                  <c:v>-2</c:v>
                </c:pt>
                <c:pt idx="15">
                  <c:v>-3</c:v>
                </c:pt>
                <c:pt idx="16">
                  <c:v>-4</c:v>
                </c:pt>
                <c:pt idx="17">
                  <c:v>-5</c:v>
                </c:pt>
                <c:pt idx="18">
                  <c:v>-6</c:v>
                </c:pt>
                <c:pt idx="19">
                  <c:v>-7</c:v>
                </c:pt>
                <c:pt idx="20">
                  <c:v>-8</c:v>
                </c:pt>
                <c:pt idx="21">
                  <c:v>-9</c:v>
                </c:pt>
                <c:pt idx="22">
                  <c:v>-10</c:v>
                </c:pt>
                <c:pt idx="23">
                  <c:v>-11</c:v>
                </c:pt>
                <c:pt idx="24">
                  <c:v>-12</c:v>
                </c:pt>
                <c:pt idx="25">
                  <c:v>-12</c:v>
                </c:pt>
                <c:pt idx="26">
                  <c:v>-11</c:v>
                </c:pt>
                <c:pt idx="27">
                  <c:v>-10</c:v>
                </c:pt>
                <c:pt idx="28">
                  <c:v>-9</c:v>
                </c:pt>
                <c:pt idx="29">
                  <c:v>-8</c:v>
                </c:pt>
                <c:pt idx="30">
                  <c:v>-7</c:v>
                </c:pt>
                <c:pt idx="31">
                  <c:v>-6</c:v>
                </c:pt>
                <c:pt idx="32">
                  <c:v>-5</c:v>
                </c:pt>
                <c:pt idx="33">
                  <c:v>-4</c:v>
                </c:pt>
                <c:pt idx="34">
                  <c:v>-3</c:v>
                </c:pt>
                <c:pt idx="35">
                  <c:v>-2</c:v>
                </c:pt>
                <c:pt idx="36">
                  <c:v>-1</c:v>
                </c:pt>
                <c:pt idx="37">
                  <c:v>0</c:v>
                </c:pt>
                <c:pt idx="38">
                  <c:v>1</c:v>
                </c:pt>
                <c:pt idx="39">
                  <c:v>2</c:v>
                </c:pt>
                <c:pt idx="40">
                  <c:v>3</c:v>
                </c:pt>
                <c:pt idx="41">
                  <c:v>4</c:v>
                </c:pt>
                <c:pt idx="42">
                  <c:v>5</c:v>
                </c:pt>
                <c:pt idx="43">
                  <c:v>6</c:v>
                </c:pt>
                <c:pt idx="44">
                  <c:v>7</c:v>
                </c:pt>
                <c:pt idx="45">
                  <c:v>8</c:v>
                </c:pt>
                <c:pt idx="46">
                  <c:v>9</c:v>
                </c:pt>
                <c:pt idx="47">
                  <c:v>10</c:v>
                </c:pt>
                <c:pt idx="48">
                  <c:v>11</c:v>
                </c:pt>
                <c:pt idx="49">
                  <c:v>12</c:v>
                </c:pt>
                <c:pt idx="50">
                  <c:v>12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7B19-47BB-B440-4FD878194D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807127760"/>
        <c:axId val="1807130512"/>
      </c:scatterChart>
      <c:valAx>
        <c:axId val="1807127760"/>
        <c:scaling>
          <c:orientation val="minMax"/>
          <c:max val="16"/>
          <c:min val="-16"/>
        </c:scaling>
        <c:delete val="0"/>
        <c:axPos val="b"/>
        <c:numFmt formatCode="#,##0" sourceLinked="0"/>
        <c:majorTickMark val="none"/>
        <c:minorTickMark val="none"/>
        <c:tickLblPos val="none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807130512"/>
        <c:crossesAt val="-12"/>
        <c:crossBetween val="midCat"/>
        <c:majorUnit val="1"/>
      </c:valAx>
      <c:valAx>
        <c:axId val="1807130512"/>
        <c:scaling>
          <c:orientation val="minMax"/>
          <c:max val="12"/>
          <c:min val="-1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807127760"/>
        <c:crossesAt val="-16"/>
        <c:crossBetween val="midCat"/>
        <c:majorUnit val="1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59326055471748107"/>
          <c:y val="3.1323929694086282E-2"/>
          <c:w val="0.40671059538610305"/>
          <c:h val="0.11646262255746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>
              <a:lumMod val="95000"/>
              <a:lumOff val="5000"/>
            </a:schemeClr>
          </a:solidFill>
        </a:defRPr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1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873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Arial" charset="0"/>
              </a:defRPr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873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Arial" charset="0"/>
              </a:defRPr>
            </a:lvl1pPr>
          </a:lstStyle>
          <a:p>
            <a:fld id="{4D50BF67-000D-4066-A193-A66D94B8BB19}" type="datetimeFigureOut">
              <a:rPr lang="ru-RU" smtClean="0"/>
              <a:pPr/>
              <a:t>16.01.2019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512763" y="1216025"/>
            <a:ext cx="5832475" cy="32813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679950"/>
            <a:ext cx="5486400" cy="38274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236075"/>
            <a:ext cx="2971800" cy="4873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Arial" charset="0"/>
              </a:defRPr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236075"/>
            <a:ext cx="2971800" cy="4873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Arial" charset="0"/>
              </a:defRPr>
            </a:lvl1pPr>
          </a:lstStyle>
          <a:p>
            <a:fld id="{2E7EBC5F-EEDD-4830-AC96-13953D0A30E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78374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32" rtl="0" eaLnBrk="1" latinLnBrk="0" hangingPunct="1">
      <a:defRPr sz="1200" b="0" i="0" kern="1200">
        <a:solidFill>
          <a:schemeClr val="tx1"/>
        </a:solidFill>
        <a:latin typeface="Arial" charset="0"/>
        <a:ea typeface="+mn-ea"/>
        <a:cs typeface="+mn-cs"/>
      </a:defRPr>
    </a:lvl1pPr>
    <a:lvl2pPr marL="457167" algn="l" defTabSz="914332" rtl="0" eaLnBrk="1" latinLnBrk="0" hangingPunct="1">
      <a:defRPr sz="1200" b="0" i="0" kern="1200">
        <a:solidFill>
          <a:schemeClr val="tx1"/>
        </a:solidFill>
        <a:latin typeface="Arial" charset="0"/>
        <a:ea typeface="+mn-ea"/>
        <a:cs typeface="+mn-cs"/>
      </a:defRPr>
    </a:lvl2pPr>
    <a:lvl3pPr marL="914332" algn="l" defTabSz="914332" rtl="0" eaLnBrk="1" latinLnBrk="0" hangingPunct="1">
      <a:defRPr sz="1200" b="0" i="0" kern="1200">
        <a:solidFill>
          <a:schemeClr val="tx1"/>
        </a:solidFill>
        <a:latin typeface="Arial" charset="0"/>
        <a:ea typeface="+mn-ea"/>
        <a:cs typeface="+mn-cs"/>
      </a:defRPr>
    </a:lvl3pPr>
    <a:lvl4pPr marL="1371498" algn="l" defTabSz="914332" rtl="0" eaLnBrk="1" latinLnBrk="0" hangingPunct="1">
      <a:defRPr sz="1200" b="0" i="0" kern="1200">
        <a:solidFill>
          <a:schemeClr val="tx1"/>
        </a:solidFill>
        <a:latin typeface="Arial" charset="0"/>
        <a:ea typeface="+mn-ea"/>
        <a:cs typeface="+mn-cs"/>
      </a:defRPr>
    </a:lvl4pPr>
    <a:lvl5pPr marL="1828664" algn="l" defTabSz="914332" rtl="0" eaLnBrk="1" latinLnBrk="0" hangingPunct="1">
      <a:defRPr sz="1200" b="0" i="0" kern="1200">
        <a:solidFill>
          <a:schemeClr val="tx1"/>
        </a:solidFill>
        <a:latin typeface="Arial" charset="0"/>
        <a:ea typeface="+mn-ea"/>
        <a:cs typeface="+mn-cs"/>
      </a:defRPr>
    </a:lvl5pPr>
    <a:lvl6pPr marL="2285830" algn="l" defTabSz="91433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994" algn="l" defTabSz="91433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160" algn="l" defTabSz="91433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327" algn="l" defTabSz="91433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316BEC59-37F7-4998-AF61-B84FDD1223F7}" type="slidenum">
              <a:rPr lang="ru-RU">
                <a:ea typeface="Arial" charset="0"/>
              </a:rPr>
              <a:pPr/>
              <a:t>14</a:t>
            </a:fld>
            <a:endParaRPr lang="ru-RU" dirty="0">
              <a:ea typeface="Arial" charset="0"/>
            </a:endParaRPr>
          </a:p>
        </p:txBody>
      </p:sp>
      <p:sp>
        <p:nvSpPr>
          <p:cNvPr id="75779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90500" y="730250"/>
            <a:ext cx="6477000" cy="3644900"/>
          </a:xfrm>
          <a:solidFill>
            <a:srgbClr val="FFFFFF"/>
          </a:solidFill>
          <a:ln/>
        </p:spPr>
      </p:sp>
      <p:sp>
        <p:nvSpPr>
          <p:cNvPr id="75780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962" y="4618750"/>
            <a:ext cx="5486078" cy="4375003"/>
          </a:xfrm>
          <a:noFill/>
          <a:ln/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12900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316BEC59-37F7-4998-AF61-B84FDD1223F7}" type="slidenum">
              <a:rPr lang="ru-RU">
                <a:ea typeface="Arial" charset="0"/>
              </a:rPr>
              <a:pPr/>
              <a:t>15</a:t>
            </a:fld>
            <a:endParaRPr lang="ru-RU" dirty="0">
              <a:ea typeface="Arial" charset="0"/>
            </a:endParaRPr>
          </a:p>
        </p:txBody>
      </p:sp>
      <p:sp>
        <p:nvSpPr>
          <p:cNvPr id="75779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90500" y="730250"/>
            <a:ext cx="6477000" cy="3644900"/>
          </a:xfrm>
          <a:solidFill>
            <a:srgbClr val="FFFFFF"/>
          </a:solidFill>
          <a:ln/>
        </p:spPr>
      </p:sp>
      <p:sp>
        <p:nvSpPr>
          <p:cNvPr id="75780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962" y="4618750"/>
            <a:ext cx="5486078" cy="4375003"/>
          </a:xfrm>
          <a:noFill/>
          <a:ln/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01230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304800" y="2889252"/>
            <a:ext cx="11480800" cy="201613"/>
            <a:chOff x="144" y="1680"/>
            <a:chExt cx="5424" cy="144"/>
          </a:xfrm>
        </p:grpSpPr>
        <p:sp>
          <p:nvSpPr>
            <p:cNvPr id="5" name="Rectangle 8"/>
            <p:cNvSpPr>
              <a:spLocks noChangeArrowheads="1"/>
            </p:cNvSpPr>
            <p:nvPr userDrawn="1"/>
          </p:nvSpPr>
          <p:spPr bwMode="auto">
            <a:xfrm>
              <a:off x="144" y="1680"/>
              <a:ext cx="1808" cy="144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rebuchet MS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rebuchet MS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rebuchet MS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rebuchet MS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rebuchet MS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b="0" i="0" dirty="0">
                <a:latin typeface="Arial" charset="0"/>
              </a:endParaRPr>
            </a:p>
          </p:txBody>
        </p:sp>
        <p:sp>
          <p:nvSpPr>
            <p:cNvPr id="6" name="Rectangle 9"/>
            <p:cNvSpPr>
              <a:spLocks noChangeArrowheads="1"/>
            </p:cNvSpPr>
            <p:nvPr userDrawn="1"/>
          </p:nvSpPr>
          <p:spPr bwMode="auto">
            <a:xfrm>
              <a:off x="1952" y="1680"/>
              <a:ext cx="1808" cy="14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rebuchet MS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rebuchet MS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rebuchet MS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rebuchet MS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rebuchet MS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b="0" i="0" dirty="0">
                <a:latin typeface="Arial" charset="0"/>
              </a:endParaRPr>
            </a:p>
          </p:txBody>
        </p:sp>
        <p:sp>
          <p:nvSpPr>
            <p:cNvPr id="7" name="Rectangle 10"/>
            <p:cNvSpPr>
              <a:spLocks noChangeArrowheads="1"/>
            </p:cNvSpPr>
            <p:nvPr userDrawn="1"/>
          </p:nvSpPr>
          <p:spPr bwMode="auto">
            <a:xfrm>
              <a:off x="3760" y="1680"/>
              <a:ext cx="1808" cy="144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rebuchet MS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rebuchet MS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rebuchet MS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rebuchet MS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rebuchet MS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b="0" i="0" dirty="0">
                <a:latin typeface="Arial" charset="0"/>
              </a:endParaRPr>
            </a:p>
          </p:txBody>
        </p:sp>
      </p:grpSp>
      <p:sp>
        <p:nvSpPr>
          <p:cNvPr id="1208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685800"/>
            <a:ext cx="10363200" cy="2127251"/>
          </a:xfrm>
        </p:spPr>
        <p:txBody>
          <a:bodyPr/>
          <a:lstStyle>
            <a:lvl1pPr algn="ctr">
              <a:defRPr sz="59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270251"/>
            <a:ext cx="8534400" cy="2209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1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8394FC-0542-491D-B6D2-F06FA5B7AE7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7952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D6A331-F1C3-4053-8892-2A4D60B647E0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2055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7813"/>
            <a:ext cx="2743200" cy="5853112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7813"/>
            <a:ext cx="8026400" cy="5853112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541CD3-5499-4151-8EF6-08229055F71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97239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7818"/>
            <a:ext cx="10972800" cy="11398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609600" y="1600204"/>
            <a:ext cx="10972800" cy="4530725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C0856E-D355-4D11-8C5F-EB2F39FA1201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31162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1371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981200"/>
            <a:ext cx="5384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6197600" y="1981200"/>
            <a:ext cx="5384800" cy="38862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09939F-BE59-6A44-82CC-D8AC0AA2B59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70925901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4CF3A5-3AA0-44BA-A295-156334B8626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1250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67" indent="0">
              <a:buNone/>
              <a:defRPr sz="1900"/>
            </a:lvl2pPr>
            <a:lvl3pPr marL="914332" indent="0">
              <a:buNone/>
              <a:defRPr sz="1600"/>
            </a:lvl3pPr>
            <a:lvl4pPr marL="1371498" indent="0">
              <a:buNone/>
              <a:defRPr sz="1500"/>
            </a:lvl4pPr>
            <a:lvl5pPr marL="1828664" indent="0">
              <a:buNone/>
              <a:defRPr sz="1500"/>
            </a:lvl5pPr>
            <a:lvl6pPr marL="2285830" indent="0">
              <a:buNone/>
              <a:defRPr sz="1500"/>
            </a:lvl6pPr>
            <a:lvl7pPr marL="2742994" indent="0">
              <a:buNone/>
              <a:defRPr sz="1500"/>
            </a:lvl7pPr>
            <a:lvl8pPr marL="3200160" indent="0">
              <a:buNone/>
              <a:defRPr sz="1500"/>
            </a:lvl8pPr>
            <a:lvl9pPr marL="3657327" indent="0">
              <a:buNone/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A906E1-175C-4C4C-A7E5-F3DBB8361543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68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4"/>
            <a:ext cx="53848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4"/>
            <a:ext cx="53848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1DD73A-1FF0-495C-A7B2-96EB3E67D3FD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5309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9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72" y="1535113"/>
            <a:ext cx="5389033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9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72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9DF657-6075-46F1-8A0F-78418481BB0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31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688F329-AD85-4F5A-8581-FD4C2936B0F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8624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6BD7B1-49A1-4221-9172-3D3E8C69157F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4420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3" y="273049"/>
            <a:ext cx="4011084" cy="1162051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6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3" y="1435104"/>
            <a:ext cx="4011084" cy="4691063"/>
          </a:xfrm>
        </p:spPr>
        <p:txBody>
          <a:bodyPr/>
          <a:lstStyle>
            <a:lvl1pPr marL="0" indent="0">
              <a:buNone/>
              <a:defRPr sz="1500"/>
            </a:lvl1pPr>
            <a:lvl2pPr marL="457167" indent="0">
              <a:buNone/>
              <a:defRPr sz="1200"/>
            </a:lvl2pPr>
            <a:lvl3pPr marL="914332" indent="0">
              <a:buNone/>
              <a:defRPr sz="1100"/>
            </a:lvl3pPr>
            <a:lvl4pPr marL="1371498" indent="0">
              <a:buNone/>
              <a:defRPr sz="900"/>
            </a:lvl4pPr>
            <a:lvl5pPr marL="1828664" indent="0">
              <a:buNone/>
              <a:defRPr sz="900"/>
            </a:lvl5pPr>
            <a:lvl6pPr marL="2285830" indent="0">
              <a:buNone/>
              <a:defRPr sz="900"/>
            </a:lvl6pPr>
            <a:lvl7pPr marL="2742994" indent="0">
              <a:buNone/>
              <a:defRPr sz="900"/>
            </a:lvl7pPr>
            <a:lvl8pPr marL="3200160" indent="0">
              <a:buNone/>
              <a:defRPr sz="900"/>
            </a:lvl8pPr>
            <a:lvl9pPr marL="3657327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3D5489-6C9A-46E4-9206-62B32622766F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5677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1"/>
            <a:ext cx="73152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41"/>
            <a:ext cx="7315200" cy="804863"/>
          </a:xfrm>
        </p:spPr>
        <p:txBody>
          <a:bodyPr/>
          <a:lstStyle>
            <a:lvl1pPr marL="0" indent="0">
              <a:buNone/>
              <a:defRPr sz="1500"/>
            </a:lvl1pPr>
            <a:lvl2pPr marL="457167" indent="0">
              <a:buNone/>
              <a:defRPr sz="1200"/>
            </a:lvl2pPr>
            <a:lvl3pPr marL="914332" indent="0">
              <a:buNone/>
              <a:defRPr sz="1100"/>
            </a:lvl3pPr>
            <a:lvl4pPr marL="1371498" indent="0">
              <a:buNone/>
              <a:defRPr sz="900"/>
            </a:lvl4pPr>
            <a:lvl5pPr marL="1828664" indent="0">
              <a:buNone/>
              <a:defRPr sz="900"/>
            </a:lvl5pPr>
            <a:lvl6pPr marL="2285830" indent="0">
              <a:buNone/>
              <a:defRPr sz="900"/>
            </a:lvl6pPr>
            <a:lvl7pPr marL="2742994" indent="0">
              <a:buNone/>
              <a:defRPr sz="900"/>
            </a:lvl7pPr>
            <a:lvl8pPr marL="3200160" indent="0">
              <a:buNone/>
              <a:defRPr sz="900"/>
            </a:lvl8pPr>
            <a:lvl9pPr marL="3657327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90BC2F-A741-4032-9F2D-073104C0C3DC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0460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7818"/>
            <a:ext cx="109728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4" tIns="45718" rIns="91434" bIns="4571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dirty="0"/>
              <a:t>Образец заголовка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4"/>
            <a:ext cx="109728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4" tIns="45718" rIns="91434" bIns="45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dirty="0"/>
              <a:t>Образец текста</a:t>
            </a:r>
          </a:p>
          <a:p>
            <a:pPr lvl="1"/>
            <a:r>
              <a:rPr lang="ru-RU" altLang="ru-RU" dirty="0"/>
              <a:t>Второй уровень</a:t>
            </a:r>
          </a:p>
          <a:p>
            <a:pPr lvl="2"/>
            <a:r>
              <a:rPr lang="ru-RU" altLang="ru-RU" dirty="0"/>
              <a:t>Третий уровень</a:t>
            </a:r>
          </a:p>
          <a:p>
            <a:pPr lvl="3"/>
            <a:r>
              <a:rPr lang="ru-RU" altLang="ru-RU" dirty="0"/>
              <a:t>Четвертый уровень</a:t>
            </a:r>
          </a:p>
          <a:p>
            <a:pPr lvl="4"/>
            <a:r>
              <a:rPr lang="ru-RU" altLang="ru-RU" dirty="0"/>
              <a:t>Пятый уровень</a:t>
            </a:r>
          </a:p>
        </p:txBody>
      </p:sp>
      <p:sp>
        <p:nvSpPr>
          <p:cNvPr id="1198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8400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8" rIns="91434" bIns="45718" numCol="1" anchor="t" anchorCtr="0" compatLnSpc="1">
            <a:prstTxWarp prst="textNoShape">
              <a:avLst/>
            </a:prstTxWarp>
          </a:bodyPr>
          <a:lstStyle>
            <a:lvl1pPr>
              <a:defRPr sz="1100" b="0" i="0">
                <a:latin typeface="Arial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1981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8" rIns="91434" bIns="45718" numCol="1" anchor="t" anchorCtr="0" compatLnSpc="1">
            <a:prstTxWarp prst="textNoShape">
              <a:avLst/>
            </a:prstTxWarp>
          </a:bodyPr>
          <a:lstStyle>
            <a:lvl1pPr algn="ctr">
              <a:defRPr sz="1100" b="0" i="0">
                <a:latin typeface="Arial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1981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8" rIns="91434" bIns="45718" numCol="1" anchor="t" anchorCtr="0" compatLnSpc="1">
            <a:prstTxWarp prst="textNoShape">
              <a:avLst/>
            </a:prstTxWarp>
          </a:bodyPr>
          <a:lstStyle>
            <a:lvl1pPr algn="r">
              <a:defRPr sz="1100" b="0" i="0">
                <a:latin typeface="Arial" charset="0"/>
              </a:defRPr>
            </a:lvl1pPr>
          </a:lstStyle>
          <a:p>
            <a:fld id="{E860E07C-36B7-4150-8B0E-98B752756B9C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304800" cy="22860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F9900"/>
              </a:gs>
            </a:gsLst>
            <a:lin ang="5400000" scaled="1"/>
          </a:gradFill>
          <a:ln>
            <a:noFill/>
          </a:ln>
          <a:extLst/>
        </p:spPr>
        <p:txBody>
          <a:bodyPr wrap="none" lIns="91434" tIns="45718" rIns="91434" bIns="45718" anchor="ctr"/>
          <a:lstStyle>
            <a:lvl1pPr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algn="ctr" eaLnBrk="1" hangingPunct="1">
              <a:defRPr/>
            </a:pPr>
            <a:endParaRPr lang="ru-RU" altLang="ru-RU" sz="2400" b="0" i="0" dirty="0">
              <a:latin typeface="Arial" charset="0"/>
            </a:endParaRPr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0" y="2286000"/>
            <a:ext cx="304800" cy="2286000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50000">
                <a:srgbClr val="760000"/>
              </a:gs>
              <a:gs pos="100000">
                <a:srgbClr val="FF0000"/>
              </a:gs>
            </a:gsLst>
            <a:lin ang="5400000" scaled="1"/>
          </a:gradFill>
          <a:ln>
            <a:noFill/>
          </a:ln>
          <a:extLst/>
        </p:spPr>
        <p:txBody>
          <a:bodyPr wrap="none" lIns="91434" tIns="45718" rIns="91434" bIns="45718" anchor="ctr"/>
          <a:lstStyle>
            <a:lvl1pPr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algn="ctr" eaLnBrk="1" hangingPunct="1">
              <a:defRPr/>
            </a:pPr>
            <a:endParaRPr lang="ru-RU" altLang="ru-RU" sz="2400" b="0" i="0" dirty="0">
              <a:latin typeface="Arial" charset="0"/>
            </a:endParaRPr>
          </a:p>
        </p:txBody>
      </p:sp>
      <p:sp>
        <p:nvSpPr>
          <p:cNvPr id="1033" name="Rectangle 10"/>
          <p:cNvSpPr>
            <a:spLocks noChangeArrowheads="1"/>
          </p:cNvSpPr>
          <p:nvPr/>
        </p:nvSpPr>
        <p:spPr bwMode="auto">
          <a:xfrm>
            <a:off x="0" y="4572000"/>
            <a:ext cx="304800" cy="2286000"/>
          </a:xfrm>
          <a:prstGeom prst="rect">
            <a:avLst/>
          </a:prstGeom>
          <a:gradFill rotWithShape="1">
            <a:gsLst>
              <a:gs pos="0">
                <a:srgbClr val="0000FF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/>
        </p:spPr>
        <p:txBody>
          <a:bodyPr wrap="none" lIns="91434" tIns="45718" rIns="91434" bIns="45718" anchor="ctr"/>
          <a:lstStyle>
            <a:lvl1pPr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algn="ctr" eaLnBrk="1" hangingPunct="1">
              <a:defRPr/>
            </a:pPr>
            <a:endParaRPr lang="ru-RU" altLang="ru-RU" sz="2400" b="0" i="0" dirty="0"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4" r:id="rId1"/>
    <p:sldLayoutId id="2147483873" r:id="rId2"/>
    <p:sldLayoutId id="2147483874" r:id="rId3"/>
    <p:sldLayoutId id="2147483875" r:id="rId4"/>
    <p:sldLayoutId id="2147483876" r:id="rId5"/>
    <p:sldLayoutId id="2147483877" r:id="rId6"/>
    <p:sldLayoutId id="2147483878" r:id="rId7"/>
    <p:sldLayoutId id="2147483879" r:id="rId8"/>
    <p:sldLayoutId id="2147483880" r:id="rId9"/>
    <p:sldLayoutId id="2147483881" r:id="rId10"/>
    <p:sldLayoutId id="2147483882" r:id="rId11"/>
    <p:sldLayoutId id="2147483883" r:id="rId12"/>
    <p:sldLayoutId id="2147483885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0" i="0">
          <a:solidFill>
            <a:schemeClr val="tx2"/>
          </a:solidFill>
          <a:latin typeface="Arial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5pPr>
      <a:lvl6pPr marL="457167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6pPr>
      <a:lvl7pPr marL="914332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7pPr>
      <a:lvl8pPr marL="1371498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8pPr>
      <a:lvl9pPr marL="1828664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9pPr>
    </p:titleStyle>
    <p:bodyStyle>
      <a:lvl1pPr marL="342874" indent="-342874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p"/>
        <a:defRPr sz="2800" b="0" i="0">
          <a:solidFill>
            <a:schemeClr val="tx1"/>
          </a:solidFill>
          <a:latin typeface="Arial" charset="0"/>
          <a:ea typeface="+mn-ea"/>
          <a:cs typeface="+mn-cs"/>
        </a:defRPr>
      </a:lvl1pPr>
      <a:lvl2pPr marL="742895" indent="-28573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n"/>
        <a:defRPr sz="2400" b="0" i="0">
          <a:solidFill>
            <a:schemeClr val="tx1"/>
          </a:solidFill>
          <a:latin typeface="Arial" charset="0"/>
        </a:defRPr>
      </a:lvl2pPr>
      <a:lvl3pPr marL="1142914" indent="-228584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p"/>
        <a:defRPr sz="2000" b="0" i="0">
          <a:solidFill>
            <a:schemeClr val="tx1"/>
          </a:solidFill>
          <a:latin typeface="Arial" charset="0"/>
        </a:defRPr>
      </a:lvl3pPr>
      <a:lvl4pPr marL="1600080" indent="-228584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 b="0" i="0">
          <a:solidFill>
            <a:schemeClr val="tx1"/>
          </a:solidFill>
          <a:latin typeface="Arial" charset="0"/>
        </a:defRPr>
      </a:lvl4pPr>
      <a:lvl5pPr marL="2057247" indent="-228584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anose="05000000000000000000" pitchFamily="2" charset="2"/>
        <a:buChar char="§"/>
        <a:defRPr sz="2000" b="0" i="0">
          <a:solidFill>
            <a:schemeClr val="tx1"/>
          </a:solidFill>
          <a:latin typeface="Arial" charset="0"/>
        </a:defRPr>
      </a:lvl5pPr>
      <a:lvl6pPr marL="2514412" indent="-228584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971578" indent="-228584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428744" indent="-228584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885910" indent="-228584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33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620688"/>
            <a:ext cx="10363200" cy="2239144"/>
          </a:xfrm>
        </p:spPr>
        <p:txBody>
          <a:bodyPr/>
          <a:lstStyle/>
          <a:p>
            <a:r>
              <a:rPr lang="ru-RU" sz="3600" b="1" dirty="0">
                <a:solidFill>
                  <a:srgbClr val="C00000"/>
                </a:solidFill>
                <a:latin typeface="Arial" panose="020B0604020202020204" pitchFamily="34" charset="0"/>
                <a:ea typeface="Arial Narrow" charset="0"/>
                <a:cs typeface="Arial" panose="020B0604020202020204" pitchFamily="34" charset="0"/>
              </a:rPr>
              <a:t>Что изучение социальной структуры может дать социально-экономической политике? </a:t>
            </a:r>
            <a:br>
              <a:rPr lang="ru-RU" sz="3600" b="1" dirty="0">
                <a:solidFill>
                  <a:srgbClr val="C00000"/>
                </a:solidFill>
                <a:latin typeface="Arial" panose="020B0604020202020204" pitchFamily="34" charset="0"/>
                <a:ea typeface="Arial Narrow" charset="0"/>
                <a:cs typeface="Arial" panose="020B0604020202020204" pitchFamily="34" charset="0"/>
              </a:rPr>
            </a:br>
            <a:r>
              <a:rPr lang="ru-RU" sz="3600" b="1" dirty="0">
                <a:solidFill>
                  <a:srgbClr val="C00000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 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45232" y="3861048"/>
            <a:ext cx="11511408" cy="2209800"/>
          </a:xfrm>
        </p:spPr>
        <p:txBody>
          <a:bodyPr/>
          <a:lstStyle/>
          <a:p>
            <a:r>
              <a:rPr lang="ru-RU" sz="2400" b="1" dirty="0">
                <a:solidFill>
                  <a:srgbClr val="C00000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Тихонова Н.Е.</a:t>
            </a:r>
            <a:endParaRPr lang="ru-RU" sz="2400" b="1" dirty="0">
              <a:latin typeface="Arial" panose="020B0604020202020204" pitchFamily="34" charset="0"/>
              <a:ea typeface="Arial" charset="0"/>
              <a:cs typeface="Arial" panose="020B0604020202020204" pitchFamily="34" charset="0"/>
            </a:endParaRPr>
          </a:p>
          <a:p>
            <a:r>
              <a:rPr lang="ru-RU" sz="2400" dirty="0"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Центр стратификационных исследований ИСП НИУ ВШЭ</a:t>
            </a:r>
          </a:p>
          <a:p>
            <a:endParaRPr lang="ru-RU" sz="2400" dirty="0">
              <a:latin typeface="Arial" panose="020B0604020202020204" pitchFamily="34" charset="0"/>
              <a:ea typeface="Arial Narrow" charset="0"/>
              <a:cs typeface="Arial" panose="020B0604020202020204" pitchFamily="34" charset="0"/>
            </a:endParaRPr>
          </a:p>
          <a:p>
            <a:r>
              <a:rPr lang="ru-RU" sz="2400" b="1" dirty="0">
                <a:solidFill>
                  <a:srgbClr val="C00000"/>
                </a:solidFill>
                <a:latin typeface="Arial" panose="020B0604020202020204" pitchFamily="34" charset="0"/>
                <a:ea typeface="Arial Narrow" charset="0"/>
                <a:cs typeface="Arial" panose="020B0604020202020204" pitchFamily="34" charset="0"/>
              </a:rPr>
              <a:t>Гайдаровский форум, 17 января 2019 г.</a:t>
            </a:r>
          </a:p>
          <a:p>
            <a:endParaRPr lang="ru-RU" sz="2400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90069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026"/>
          <p:cNvSpPr>
            <a:spLocks noGrp="1" noChangeArrowheads="1"/>
          </p:cNvSpPr>
          <p:nvPr>
            <p:ph type="body" idx="1"/>
          </p:nvPr>
        </p:nvSpPr>
        <p:spPr>
          <a:xfrm>
            <a:off x="479376" y="260648"/>
            <a:ext cx="11233248" cy="4608512"/>
          </a:xfrm>
        </p:spPr>
        <p:txBody>
          <a:bodyPr/>
          <a:lstStyle/>
          <a:p>
            <a:pPr marL="0" indent="0" algn="ctr">
              <a:spcBef>
                <a:spcPts val="750"/>
              </a:spcBef>
              <a:buNone/>
            </a:pPr>
            <a:r>
              <a:rPr lang="ru-RU" altLang="ru-RU" sz="1600" b="1" dirty="0">
                <a:solidFill>
                  <a:srgbClr val="C00000"/>
                </a:solidFill>
                <a:cs typeface="Arial" charset="0"/>
              </a:rPr>
              <a:t>АБСОЛЮТНЫЙ ПОДХОД</a:t>
            </a:r>
            <a:endParaRPr lang="en-US" altLang="ru-RU" sz="1600" b="1" dirty="0">
              <a:solidFill>
                <a:srgbClr val="C00000"/>
              </a:solidFill>
              <a:cs typeface="Arial" charset="0"/>
            </a:endParaRPr>
          </a:p>
          <a:p>
            <a:pPr algn="just">
              <a:buFont typeface="Wingdings" charset="2"/>
              <a:buChar char="Ø"/>
            </a:pPr>
            <a:r>
              <a:rPr lang="ru-RU" altLang="ru-RU" sz="1600" dirty="0">
                <a:latin typeface="Arial" charset="0"/>
                <a:ea typeface="Arial" charset="0"/>
                <a:cs typeface="Arial" charset="0"/>
              </a:rPr>
              <a:t>В современных российских условиях, которые качественно изменились за последние 15 лет с точки зрения доходов населения, использование границ, задаваемых наиболее популярными в мире версиями абсолютного подхода, оказывается нецелесообразно, поскольку они не позволяют дифференцировать основную массу населения. </a:t>
            </a:r>
          </a:p>
          <a:p>
            <a:pPr algn="just">
              <a:buFont typeface="Wingdings" charset="2"/>
              <a:buChar char="Ø"/>
            </a:pPr>
            <a:r>
              <a:rPr lang="ru-RU" altLang="ru-RU" sz="1600" dirty="0">
                <a:latin typeface="Arial" charset="0"/>
                <a:ea typeface="Arial" charset="0"/>
                <a:cs typeface="Arial" charset="0"/>
              </a:rPr>
              <a:t>Сегодня Россия по характеристикам абсолютных моделей доходной стратификации оказывается ближе уже к развитым, чем развивающимся странам (в частности, в ней отсутствует крайняя бедность, связанная с проблемой физического выживания) </a:t>
            </a:r>
            <a:r>
              <a:rPr lang="mr-IN" altLang="ru-RU" sz="1600" dirty="0">
                <a:latin typeface="Arial" charset="0"/>
                <a:ea typeface="Arial" charset="0"/>
                <a:cs typeface="Arial" charset="0"/>
              </a:rPr>
              <a:t>–</a:t>
            </a:r>
            <a:r>
              <a:rPr lang="en-US" altLang="ru-RU" sz="16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ru-RU" altLang="ru-RU" sz="1600" dirty="0">
                <a:latin typeface="Arial" charset="0"/>
                <a:ea typeface="Arial" charset="0"/>
                <a:cs typeface="Arial" charset="0"/>
              </a:rPr>
              <a:t>нужны другие доходные границы для выделения групп</a:t>
            </a:r>
            <a:r>
              <a:rPr lang="en-US" altLang="ru-RU" sz="1600" dirty="0">
                <a:latin typeface="Arial" charset="0"/>
                <a:ea typeface="Arial" charset="0"/>
                <a:cs typeface="Arial" charset="0"/>
              </a:rPr>
              <a:t>.</a:t>
            </a:r>
            <a:endParaRPr lang="ru-RU" altLang="ru-RU" sz="1600" dirty="0">
              <a:ea typeface="Arial" charset="0"/>
              <a:cs typeface="Arial" charset="0"/>
            </a:endParaRPr>
          </a:p>
          <a:p>
            <a:pPr marL="0" indent="0" algn="just">
              <a:buNone/>
            </a:pPr>
            <a:endParaRPr lang="ru-RU" altLang="ru-RU" sz="1600" b="1" dirty="0">
              <a:solidFill>
                <a:srgbClr val="C00000"/>
              </a:solidFill>
              <a:latin typeface="Arial" charset="0"/>
              <a:ea typeface="Arial" charset="0"/>
              <a:cs typeface="Arial" charset="0"/>
            </a:endParaRPr>
          </a:p>
          <a:p>
            <a:pPr marL="0" indent="0" algn="ctr">
              <a:buNone/>
            </a:pPr>
            <a:r>
              <a:rPr lang="ru-RU" altLang="ru-RU" sz="1600" b="1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ОТНОСИТЕЛЬНЫЙ ПОДХОД</a:t>
            </a:r>
          </a:p>
          <a:p>
            <a:pPr algn="just">
              <a:buFont typeface="Wingdings" charset="2"/>
              <a:buChar char="Ø"/>
            </a:pPr>
            <a:r>
              <a:rPr lang="ru-RU" altLang="ru-RU" sz="1600" dirty="0">
                <a:latin typeface="Arial" charset="0"/>
                <a:ea typeface="Arial" charset="0"/>
                <a:cs typeface="Arial" charset="0"/>
              </a:rPr>
              <a:t>Относительный подход, связанный с использованием медианного дохода как социального стандарта жизни, оказывается более эффективен при построении модели доходной стратификации для России, чем абсолютный. Он также позволяет проводить корректировки на региональное и поселенческое доходное неравенство.</a:t>
            </a:r>
          </a:p>
          <a:p>
            <a:pPr algn="just">
              <a:buFont typeface="Wingdings" charset="2"/>
              <a:buChar char="Ø"/>
            </a:pPr>
            <a:r>
              <a:rPr lang="ru-RU" altLang="ru-RU" sz="1600" dirty="0">
                <a:latin typeface="Arial" charset="0"/>
                <a:ea typeface="Arial" charset="0"/>
                <a:cs typeface="Arial" charset="0"/>
              </a:rPr>
              <a:t> Применение относительного подхода демонстрирует, что даже в условиях экономической рецессии для российского общества нехарактерно наличие крайней бедности, а основная масса населения концентрируется вокруг медианы доходного распределения.</a:t>
            </a:r>
          </a:p>
          <a:p>
            <a:pPr algn="just">
              <a:buFont typeface="Wingdings" charset="2"/>
              <a:buChar char="Ø"/>
            </a:pPr>
            <a:r>
              <a:rPr lang="ru-RU" altLang="ru-RU" sz="1600" dirty="0">
                <a:latin typeface="Arial" charset="0"/>
                <a:ea typeface="Arial" charset="0"/>
                <a:cs typeface="Arial" charset="0"/>
              </a:rPr>
              <a:t>Количественно преобладают средние слои, однако для них характерен перевес представителей их нижней части над верхней, а доходы обеих  этих групп в количественном отношении невысоки. Бедные и уязвимые к бедности группы населения составляли осенью 2015 г. около трети населения, а высокодоходные слои - порядка 10%, причем численность их сокращается. </a:t>
            </a:r>
          </a:p>
          <a:p>
            <a:pPr marL="0" indent="0" algn="just">
              <a:buNone/>
            </a:pPr>
            <a:endParaRPr lang="ru-RU" altLang="ru-RU" sz="1600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829279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>
          <a:xfrm>
            <a:off x="340270" y="325940"/>
            <a:ext cx="11444362" cy="703263"/>
          </a:xfrm>
        </p:spPr>
        <p:txBody>
          <a:bodyPr/>
          <a:lstStyle/>
          <a:p>
            <a:pPr algn="ctr"/>
            <a:r>
              <a:rPr lang="ru-RU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Модели доходной стратификации в России, Китае и Венесуэле, </a:t>
            </a:r>
            <a:r>
              <a:rPr lang="en-US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ISSP</a:t>
            </a:r>
            <a:r>
              <a:rPr lang="ru-RU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2012 г., %</a:t>
            </a:r>
            <a:endParaRPr lang="ru-RU" altLang="ru-RU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719736" y="1590940"/>
            <a:ext cx="1439089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>
              <a:latin typeface="Arial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359695" y="1778603"/>
            <a:ext cx="1462237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>
              <a:latin typeface="Arial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2063551" y="1504380"/>
            <a:ext cx="1551914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>
              <a:latin typeface="Arial" charset="0"/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340270" y="686855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>
              <a:latin typeface="Arial" charset="0"/>
            </a:endParaRPr>
          </a:p>
        </p:txBody>
      </p:sp>
      <p:graphicFrame>
        <p:nvGraphicFramePr>
          <p:cNvPr id="9" name="Диаграмма 8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62971123"/>
              </p:ext>
            </p:extLst>
          </p:nvPr>
        </p:nvGraphicFramePr>
        <p:xfrm>
          <a:off x="1672545" y="642921"/>
          <a:ext cx="7960211" cy="60984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486493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>
          <a:xfrm>
            <a:off x="335360" y="583248"/>
            <a:ext cx="11593288" cy="703263"/>
          </a:xfrm>
        </p:spPr>
        <p:txBody>
          <a:bodyPr/>
          <a:lstStyle/>
          <a:p>
            <a:pPr algn="ctr"/>
            <a:r>
              <a:rPr lang="ru-RU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Модели доходной стратификации в России, Китае и Венесуэле, скорректированные с </a:t>
            </a:r>
            <a:r>
              <a:rPr lang="ru-RU" sz="24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учетом</a:t>
            </a:r>
            <a:r>
              <a:rPr lang="ru-RU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разницы в медиане доходов, </a:t>
            </a:r>
            <a:r>
              <a:rPr lang="en-US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ISSP</a:t>
            </a:r>
            <a:r>
              <a:rPr lang="ru-RU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2012 г., %</a:t>
            </a:r>
            <a:endParaRPr lang="ru-RU" altLang="ru-RU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719736" y="1590940"/>
            <a:ext cx="1439089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>
              <a:latin typeface="Arial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359695" y="1778603"/>
            <a:ext cx="1462237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>
              <a:latin typeface="Arial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2063551" y="1504380"/>
            <a:ext cx="1551914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>
              <a:latin typeface="Arial" charset="0"/>
            </a:endParaRP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3515438458"/>
              </p:ext>
            </p:extLst>
          </p:nvPr>
        </p:nvGraphicFramePr>
        <p:xfrm>
          <a:off x="1123552" y="1344367"/>
          <a:ext cx="8697513" cy="53334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062845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5360" y="568253"/>
            <a:ext cx="11476856" cy="784378"/>
          </a:xfrm>
        </p:spPr>
        <p:txBody>
          <a:bodyPr/>
          <a:lstStyle/>
          <a:p>
            <a:pPr algn="ctr"/>
            <a:r>
              <a:rPr lang="ru-RU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Модели доходной стратификации в России, Венгрии и Болгарии, </a:t>
            </a:r>
            <a:r>
              <a:rPr lang="en-US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ISSP</a:t>
            </a:r>
            <a:r>
              <a:rPr lang="ru-RU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2012 г., %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35360" y="1220075"/>
            <a:ext cx="1662828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>
              <a:latin typeface="Arial" charset="0"/>
            </a:endParaRP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1735332890"/>
              </p:ext>
            </p:extLst>
          </p:nvPr>
        </p:nvGraphicFramePr>
        <p:xfrm>
          <a:off x="1771107" y="1268760"/>
          <a:ext cx="8424935" cy="51007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382790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1"/>
          <p:cNvSpPr>
            <a:spLocks noChangeArrowheads="1"/>
          </p:cNvSpPr>
          <p:nvPr/>
        </p:nvSpPr>
        <p:spPr bwMode="auto">
          <a:xfrm>
            <a:off x="767408" y="746634"/>
            <a:ext cx="10996524" cy="4638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89994" tIns="46796" rIns="89994" bIns="46796">
            <a:spAutoFit/>
          </a:bodyPr>
          <a:lstStyle/>
          <a:p>
            <a:pPr algn="ctr">
              <a:tabLst>
                <a:tab pos="0" algn="l"/>
                <a:tab pos="914332" algn="l"/>
                <a:tab pos="1828664" algn="l"/>
                <a:tab pos="2742994" algn="l"/>
                <a:tab pos="3657327" algn="l"/>
                <a:tab pos="4571658" algn="l"/>
                <a:tab pos="5485990" algn="l"/>
                <a:tab pos="6400320" algn="l"/>
                <a:tab pos="7314652" algn="l"/>
                <a:tab pos="8228984" algn="l"/>
                <a:tab pos="9143314" algn="l"/>
                <a:tab pos="10057647" algn="l"/>
              </a:tabLst>
            </a:pPr>
            <a:r>
              <a:rPr lang="ru-RU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Модели доходной стратификации в России и Германии, </a:t>
            </a:r>
            <a:r>
              <a:rPr lang="en-US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ISSP</a:t>
            </a:r>
            <a:r>
              <a:rPr lang="ru-RU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2012 г., % </a:t>
            </a:r>
          </a:p>
        </p:txBody>
      </p:sp>
      <p:sp>
        <p:nvSpPr>
          <p:cNvPr id="10246" name="Rectangle 2"/>
          <p:cNvSpPr>
            <a:spLocks noChangeArrowheads="1"/>
          </p:cNvSpPr>
          <p:nvPr/>
        </p:nvSpPr>
        <p:spPr bwMode="auto">
          <a:xfrm>
            <a:off x="0" y="1930402"/>
            <a:ext cx="12192000" cy="1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1434" tIns="45718" rIns="91434" bIns="45718" anchor="ctr"/>
          <a:lstStyle/>
          <a:p>
            <a:endParaRPr lang="ru-RU" dirty="0">
              <a:latin typeface="Arial" charset="0"/>
            </a:endParaRPr>
          </a:p>
        </p:txBody>
      </p:sp>
      <p:sp>
        <p:nvSpPr>
          <p:cNvPr id="10247" name="Rectangle 3"/>
          <p:cNvSpPr>
            <a:spLocks noChangeArrowheads="1"/>
          </p:cNvSpPr>
          <p:nvPr/>
        </p:nvSpPr>
        <p:spPr bwMode="auto">
          <a:xfrm>
            <a:off x="3" y="1930402"/>
            <a:ext cx="4051300" cy="1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1434" tIns="45718" rIns="91434" bIns="45718" anchor="ctr"/>
          <a:lstStyle/>
          <a:p>
            <a:endParaRPr lang="ru-RU" dirty="0">
              <a:latin typeface="Arial" charset="0"/>
            </a:endParaRPr>
          </a:p>
        </p:txBody>
      </p:sp>
      <p:sp>
        <p:nvSpPr>
          <p:cNvPr id="10249" name="Rectangle 5"/>
          <p:cNvSpPr>
            <a:spLocks noChangeArrowheads="1"/>
          </p:cNvSpPr>
          <p:nvPr/>
        </p:nvSpPr>
        <p:spPr bwMode="auto">
          <a:xfrm>
            <a:off x="3" y="1930402"/>
            <a:ext cx="4051300" cy="1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1434" tIns="45718" rIns="91434" bIns="45718" anchor="ctr"/>
          <a:lstStyle/>
          <a:p>
            <a:endParaRPr lang="ru-RU" dirty="0">
              <a:latin typeface="Arial" charset="0"/>
            </a:endParaRPr>
          </a:p>
        </p:txBody>
      </p:sp>
      <p:sp>
        <p:nvSpPr>
          <p:cNvPr id="10261" name="Rectangle 24"/>
          <p:cNvSpPr>
            <a:spLocks noChangeArrowheads="1"/>
          </p:cNvSpPr>
          <p:nvPr/>
        </p:nvSpPr>
        <p:spPr bwMode="auto">
          <a:xfrm>
            <a:off x="0" y="2424117"/>
            <a:ext cx="12192000" cy="15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1434" tIns="45718" rIns="91434" bIns="45718" anchor="ctr"/>
          <a:lstStyle/>
          <a:p>
            <a:endParaRPr lang="ru-RU" dirty="0">
              <a:latin typeface="Arial" charset="0"/>
            </a:endParaRPr>
          </a:p>
        </p:txBody>
      </p:sp>
      <p:sp>
        <p:nvSpPr>
          <p:cNvPr id="10262" name="Rectangle 25"/>
          <p:cNvSpPr>
            <a:spLocks noChangeArrowheads="1"/>
          </p:cNvSpPr>
          <p:nvPr/>
        </p:nvSpPr>
        <p:spPr bwMode="auto">
          <a:xfrm>
            <a:off x="0" y="2333627"/>
            <a:ext cx="12192000" cy="1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1434" tIns="45718" rIns="91434" bIns="45718" anchor="ctr"/>
          <a:lstStyle/>
          <a:p>
            <a:endParaRPr lang="ru-RU" dirty="0">
              <a:latin typeface="Arial" charset="0"/>
            </a:endParaRPr>
          </a:p>
        </p:txBody>
      </p:sp>
      <p:sp>
        <p:nvSpPr>
          <p:cNvPr id="10263" name="Rectangle 26"/>
          <p:cNvSpPr>
            <a:spLocks noChangeArrowheads="1"/>
          </p:cNvSpPr>
          <p:nvPr/>
        </p:nvSpPr>
        <p:spPr bwMode="auto">
          <a:xfrm>
            <a:off x="0" y="2565403"/>
            <a:ext cx="12192000" cy="1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1434" tIns="45718" rIns="91434" bIns="45718" anchor="ctr"/>
          <a:lstStyle/>
          <a:p>
            <a:endParaRPr lang="ru-RU" dirty="0">
              <a:latin typeface="Arial" charset="0"/>
            </a:endParaRPr>
          </a:p>
        </p:txBody>
      </p:sp>
      <p:sp>
        <p:nvSpPr>
          <p:cNvPr id="10264" name="Rectangle 27"/>
          <p:cNvSpPr>
            <a:spLocks noChangeArrowheads="1"/>
          </p:cNvSpPr>
          <p:nvPr/>
        </p:nvSpPr>
        <p:spPr bwMode="auto">
          <a:xfrm>
            <a:off x="0" y="1366841"/>
            <a:ext cx="12192000" cy="15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1434" tIns="45718" rIns="91434" bIns="45718" anchor="ctr"/>
          <a:lstStyle/>
          <a:p>
            <a:endParaRPr lang="ru-RU" dirty="0">
              <a:latin typeface="Arial" charset="0"/>
            </a:endParaRPr>
          </a:p>
        </p:txBody>
      </p:sp>
      <p:sp>
        <p:nvSpPr>
          <p:cNvPr id="10265" name="Rectangle 28"/>
          <p:cNvSpPr>
            <a:spLocks noChangeArrowheads="1"/>
          </p:cNvSpPr>
          <p:nvPr/>
        </p:nvSpPr>
        <p:spPr bwMode="auto">
          <a:xfrm>
            <a:off x="0" y="2457451"/>
            <a:ext cx="12192000" cy="1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1434" tIns="45718" rIns="91434" bIns="45718" anchor="ctr"/>
          <a:lstStyle/>
          <a:p>
            <a:endParaRPr lang="ru-RU" dirty="0">
              <a:latin typeface="Arial" charset="0"/>
            </a:endParaRPr>
          </a:p>
        </p:txBody>
      </p:sp>
      <p:sp>
        <p:nvSpPr>
          <p:cNvPr id="10266" name="Rectangle 30"/>
          <p:cNvSpPr>
            <a:spLocks noChangeArrowheads="1"/>
          </p:cNvSpPr>
          <p:nvPr/>
        </p:nvSpPr>
        <p:spPr bwMode="auto">
          <a:xfrm>
            <a:off x="2688167" y="2808289"/>
            <a:ext cx="12192000" cy="15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1434" tIns="45718" rIns="91434" bIns="45718" anchor="ctr"/>
          <a:lstStyle/>
          <a:p>
            <a:endParaRPr lang="ru-RU" dirty="0">
              <a:latin typeface="Arial" charset="0"/>
            </a:endParaRPr>
          </a:p>
        </p:txBody>
      </p:sp>
      <p:graphicFrame>
        <p:nvGraphicFramePr>
          <p:cNvPr id="21" name="Диаграмма 20"/>
          <p:cNvGraphicFramePr/>
          <p:nvPr>
            <p:extLst>
              <p:ext uri="{D42A27DB-BD31-4B8C-83A1-F6EECF244321}">
                <p14:modId xmlns:p14="http://schemas.microsoft.com/office/powerpoint/2010/main" val="2710908741"/>
              </p:ext>
            </p:extLst>
          </p:nvPr>
        </p:nvGraphicFramePr>
        <p:xfrm>
          <a:off x="2531604" y="1366841"/>
          <a:ext cx="7128792" cy="51870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8913568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1"/>
          <p:cNvSpPr>
            <a:spLocks noChangeArrowheads="1"/>
          </p:cNvSpPr>
          <p:nvPr/>
        </p:nvSpPr>
        <p:spPr bwMode="auto">
          <a:xfrm>
            <a:off x="767408" y="472834"/>
            <a:ext cx="10996524" cy="83317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89994" tIns="46796" rIns="89994" bIns="46796">
            <a:spAutoFit/>
          </a:bodyPr>
          <a:lstStyle/>
          <a:p>
            <a:pPr algn="ctr">
              <a:tabLst>
                <a:tab pos="0" algn="l"/>
                <a:tab pos="914332" algn="l"/>
                <a:tab pos="1828664" algn="l"/>
                <a:tab pos="2742994" algn="l"/>
                <a:tab pos="3657327" algn="l"/>
                <a:tab pos="4571658" algn="l"/>
                <a:tab pos="5485990" algn="l"/>
                <a:tab pos="6400320" algn="l"/>
                <a:tab pos="7314652" algn="l"/>
                <a:tab pos="8228984" algn="l"/>
                <a:tab pos="9143314" algn="l"/>
                <a:tab pos="10057647" algn="l"/>
              </a:tabLst>
            </a:pPr>
            <a:r>
              <a:rPr lang="ru-RU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Модели доходной стратификации в России, Болгарии и Германии, </a:t>
            </a:r>
            <a:r>
              <a:rPr lang="en-US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ISSP</a:t>
            </a:r>
            <a:r>
              <a:rPr lang="ru-RU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2012 г., % </a:t>
            </a:r>
          </a:p>
        </p:txBody>
      </p:sp>
      <p:sp>
        <p:nvSpPr>
          <p:cNvPr id="10246" name="Rectangle 2"/>
          <p:cNvSpPr>
            <a:spLocks noChangeArrowheads="1"/>
          </p:cNvSpPr>
          <p:nvPr/>
        </p:nvSpPr>
        <p:spPr bwMode="auto">
          <a:xfrm>
            <a:off x="0" y="1930402"/>
            <a:ext cx="12192000" cy="1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1434" tIns="45718" rIns="91434" bIns="45718" anchor="ctr"/>
          <a:lstStyle/>
          <a:p>
            <a:endParaRPr lang="ru-RU" dirty="0">
              <a:latin typeface="Arial" charset="0"/>
            </a:endParaRPr>
          </a:p>
        </p:txBody>
      </p:sp>
      <p:sp>
        <p:nvSpPr>
          <p:cNvPr id="10247" name="Rectangle 3"/>
          <p:cNvSpPr>
            <a:spLocks noChangeArrowheads="1"/>
          </p:cNvSpPr>
          <p:nvPr/>
        </p:nvSpPr>
        <p:spPr bwMode="auto">
          <a:xfrm>
            <a:off x="3" y="1930402"/>
            <a:ext cx="4051300" cy="1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1434" tIns="45718" rIns="91434" bIns="45718" anchor="ctr"/>
          <a:lstStyle/>
          <a:p>
            <a:endParaRPr lang="ru-RU" dirty="0">
              <a:latin typeface="Arial" charset="0"/>
            </a:endParaRPr>
          </a:p>
        </p:txBody>
      </p:sp>
      <p:sp>
        <p:nvSpPr>
          <p:cNvPr id="10249" name="Rectangle 5"/>
          <p:cNvSpPr>
            <a:spLocks noChangeArrowheads="1"/>
          </p:cNvSpPr>
          <p:nvPr/>
        </p:nvSpPr>
        <p:spPr bwMode="auto">
          <a:xfrm>
            <a:off x="3" y="1930402"/>
            <a:ext cx="4051300" cy="1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1434" tIns="45718" rIns="91434" bIns="45718" anchor="ctr"/>
          <a:lstStyle/>
          <a:p>
            <a:endParaRPr lang="ru-RU" dirty="0">
              <a:latin typeface="Arial" charset="0"/>
            </a:endParaRPr>
          </a:p>
        </p:txBody>
      </p:sp>
      <p:sp>
        <p:nvSpPr>
          <p:cNvPr id="10261" name="Rectangle 24"/>
          <p:cNvSpPr>
            <a:spLocks noChangeArrowheads="1"/>
          </p:cNvSpPr>
          <p:nvPr/>
        </p:nvSpPr>
        <p:spPr bwMode="auto">
          <a:xfrm>
            <a:off x="0" y="2424117"/>
            <a:ext cx="12192000" cy="15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1434" tIns="45718" rIns="91434" bIns="45718" anchor="ctr"/>
          <a:lstStyle/>
          <a:p>
            <a:endParaRPr lang="ru-RU" dirty="0">
              <a:latin typeface="Arial" charset="0"/>
            </a:endParaRPr>
          </a:p>
        </p:txBody>
      </p:sp>
      <p:sp>
        <p:nvSpPr>
          <p:cNvPr id="10262" name="Rectangle 25"/>
          <p:cNvSpPr>
            <a:spLocks noChangeArrowheads="1"/>
          </p:cNvSpPr>
          <p:nvPr/>
        </p:nvSpPr>
        <p:spPr bwMode="auto">
          <a:xfrm>
            <a:off x="0" y="2333627"/>
            <a:ext cx="12192000" cy="1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1434" tIns="45718" rIns="91434" bIns="45718" anchor="ctr"/>
          <a:lstStyle/>
          <a:p>
            <a:endParaRPr lang="ru-RU" dirty="0">
              <a:latin typeface="Arial" charset="0"/>
            </a:endParaRPr>
          </a:p>
        </p:txBody>
      </p:sp>
      <p:sp>
        <p:nvSpPr>
          <p:cNvPr id="10263" name="Rectangle 26"/>
          <p:cNvSpPr>
            <a:spLocks noChangeArrowheads="1"/>
          </p:cNvSpPr>
          <p:nvPr/>
        </p:nvSpPr>
        <p:spPr bwMode="auto">
          <a:xfrm>
            <a:off x="0" y="2565403"/>
            <a:ext cx="12192000" cy="1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1434" tIns="45718" rIns="91434" bIns="45718" anchor="ctr"/>
          <a:lstStyle/>
          <a:p>
            <a:endParaRPr lang="ru-RU" dirty="0">
              <a:latin typeface="Arial" charset="0"/>
            </a:endParaRPr>
          </a:p>
        </p:txBody>
      </p:sp>
      <p:sp>
        <p:nvSpPr>
          <p:cNvPr id="10264" name="Rectangle 27"/>
          <p:cNvSpPr>
            <a:spLocks noChangeArrowheads="1"/>
          </p:cNvSpPr>
          <p:nvPr/>
        </p:nvSpPr>
        <p:spPr bwMode="auto">
          <a:xfrm>
            <a:off x="0" y="1366841"/>
            <a:ext cx="12192000" cy="15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1434" tIns="45718" rIns="91434" bIns="45718" anchor="ctr"/>
          <a:lstStyle/>
          <a:p>
            <a:endParaRPr lang="ru-RU" dirty="0">
              <a:latin typeface="Arial" charset="0"/>
            </a:endParaRPr>
          </a:p>
        </p:txBody>
      </p:sp>
      <p:sp>
        <p:nvSpPr>
          <p:cNvPr id="10265" name="Rectangle 28"/>
          <p:cNvSpPr>
            <a:spLocks noChangeArrowheads="1"/>
          </p:cNvSpPr>
          <p:nvPr/>
        </p:nvSpPr>
        <p:spPr bwMode="auto">
          <a:xfrm>
            <a:off x="0" y="2457451"/>
            <a:ext cx="12192000" cy="1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1434" tIns="45718" rIns="91434" bIns="45718" anchor="ctr"/>
          <a:lstStyle/>
          <a:p>
            <a:endParaRPr lang="ru-RU" dirty="0">
              <a:latin typeface="Arial" charset="0"/>
            </a:endParaRPr>
          </a:p>
        </p:txBody>
      </p:sp>
      <p:sp>
        <p:nvSpPr>
          <p:cNvPr id="10266" name="Rectangle 30"/>
          <p:cNvSpPr>
            <a:spLocks noChangeArrowheads="1"/>
          </p:cNvSpPr>
          <p:nvPr/>
        </p:nvSpPr>
        <p:spPr bwMode="auto">
          <a:xfrm>
            <a:off x="2688167" y="2808289"/>
            <a:ext cx="12192000" cy="15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1434" tIns="45718" rIns="91434" bIns="45718" anchor="ctr"/>
          <a:lstStyle/>
          <a:p>
            <a:endParaRPr lang="ru-RU" dirty="0">
              <a:latin typeface="Arial" charset="0"/>
            </a:endParaRPr>
          </a:p>
        </p:txBody>
      </p:sp>
      <p:graphicFrame>
        <p:nvGraphicFramePr>
          <p:cNvPr id="13" name="Диаграмма 12"/>
          <p:cNvGraphicFramePr/>
          <p:nvPr>
            <p:extLst>
              <p:ext uri="{D42A27DB-BD31-4B8C-83A1-F6EECF244321}">
                <p14:modId xmlns:p14="http://schemas.microsoft.com/office/powerpoint/2010/main" val="2233719794"/>
              </p:ext>
            </p:extLst>
          </p:nvPr>
        </p:nvGraphicFramePr>
        <p:xfrm>
          <a:off x="2063553" y="1366841"/>
          <a:ext cx="7200800" cy="50864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8283582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7819"/>
            <a:ext cx="10972800" cy="558894"/>
          </a:xfrm>
        </p:spPr>
        <p:txBody>
          <a:bodyPr/>
          <a:lstStyle/>
          <a:p>
            <a:pPr algn="ctr"/>
            <a:r>
              <a:rPr lang="ru-RU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ВЫВОДЫ - 1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857939"/>
            <a:ext cx="11247040" cy="4530725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Вопреки расхожим мифам о бедности как норме жизни российского населения, социальная структура России, рассматриваемая через призму доходной стратификации, говорит о том, что в нашей стране существует «общество массового среднего класса», хотя и с невысоким уровнем жизни.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Динамика модели доходной стратификации в России позволяет утверждать, что эта модель уже сформировалась и характеризуется высокой степенью устойчивости. Последний экономический кризис, начавшийся в 2014 г., практически никак не сказался на параметрах этой модели, и пропорции различных составляющих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ее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групп и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слоев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остались прежними. Более того – поскольку для россиян очень важно «жить как все», а кризис достаточно равномерно ударил по всем слоям населения, то и в самоощущении россиян в плане своего места в обществе последний кризис также ничего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всерьез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не поменял. Модель субъективной структуры общества очень похожа при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ее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визуализации на модель его доходной стратификации, а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удовлетворенность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россиян своим положением в обществе даже в разгар кризиса оставалась достаточно высокой. Это значит, что ни статусной фрустрации, ни характерного для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нее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острого недовольства своей жизнью, если не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произойдет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никаких глобальных катаклизмов, со стороны населения в целом и даже бедных и уязвимых его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слоев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ждать в ближайшее время не приходится.</a:t>
            </a:r>
          </a:p>
        </p:txBody>
      </p:sp>
    </p:spTree>
    <p:extLst>
      <p:ext uri="{BB962C8B-B14F-4D97-AF65-F5344CB8AC3E}">
        <p14:creationId xmlns:p14="http://schemas.microsoft.com/office/powerpoint/2010/main" val="10010501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5604" y="279474"/>
            <a:ext cx="10972800" cy="558894"/>
          </a:xfrm>
        </p:spPr>
        <p:txBody>
          <a:bodyPr/>
          <a:lstStyle/>
          <a:p>
            <a:pPr algn="ctr"/>
            <a:r>
              <a:rPr lang="ru-RU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ВЫВОДЫ - 2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7368" y="791833"/>
            <a:ext cx="11449272" cy="5739413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Сравнение моделей доходной стратификации показывает, что страны, достаточно далеко продвинувшиеся по пути модернизационных преобразований (как Россия или Венгрия), а тем более - завершившие их (как Германия), характеризуются иной моделью доходной стратификации, чем страны, находящие в начале или середине этого пути (как Китай или Венесуэла). Закономерность эта «работает» независимо от общего уровня их экономического развития, ВВП на душу населения и его уровня доходов, хотя сложившаяся в стране под влиянием </a:t>
            </a:r>
            <a:r>
              <a:rPr lang="ru-RU" sz="1900" dirty="0" err="1">
                <a:latin typeface="Arial" panose="020B0604020202020204" pitchFamily="34" charset="0"/>
                <a:cs typeface="Arial" panose="020B0604020202020204" pitchFamily="34" charset="0"/>
              </a:rPr>
              <a:t>ее</a:t>
            </a: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 исторического опыта и цивилизационной принадлежности система институтов, также как существующие в ней политический строй и курс </a:t>
            </a:r>
            <a:r>
              <a:rPr lang="ru-RU" sz="1900" dirty="0" err="1">
                <a:latin typeface="Arial" panose="020B0604020202020204" pitchFamily="34" charset="0"/>
                <a:cs typeface="Arial" panose="020B0604020202020204" pitchFamily="34" charset="0"/>
              </a:rPr>
              <a:t>ее</a:t>
            </a: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 руководства, могут оказывать ощутимое влияние на формирование модели доходной стратификации.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По типу своей стратификационной система Россия относится, несмотря на глубину доходных неравенств, к европейскому культурно-цивилизационному ареалу. Это нашло отражение и в общественном сознании россиян, в частности – в представлениях населения страны о справедливых и несправедливых доходных неравенствах, допустимых границах и масштабах бедности и т.д. Однако неолиберальная позиция её элит в последние десятилетия привела к сосуществованию параллельно с по сути своей европейской моделью доходной стратификации массовых слоёв населения очень глубоких доходных неравенств между «верхами» и всем остальным обществом, характерных для стран неевропейского ареала. Эта сторона сложившейся в России стратификационной системы приходит в противоречие с объективным вектором развития страны и вызывает устойчивое недовольство сложившейся ситуацией у рядовых россиян.</a:t>
            </a:r>
          </a:p>
        </p:txBody>
      </p:sp>
    </p:spTree>
    <p:extLst>
      <p:ext uri="{BB962C8B-B14F-4D97-AF65-F5344CB8AC3E}">
        <p14:creationId xmlns:p14="http://schemas.microsoft.com/office/powerpoint/2010/main" val="3728883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719736" y="1590940"/>
            <a:ext cx="1439089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>
              <a:latin typeface="Arial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359695" y="1778603"/>
            <a:ext cx="1462237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>
              <a:latin typeface="Arial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2823" y="515713"/>
            <a:ext cx="11593288" cy="820306"/>
          </a:xfrm>
        </p:spPr>
        <p:txBody>
          <a:bodyPr/>
          <a:lstStyle/>
          <a:p>
            <a:pPr algn="ctr"/>
            <a:r>
              <a:rPr lang="ru-RU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Модели стратификации массовых слоев российского общества по жизненным шансам в 2015 г., построенные на основе данных двух разных исследований</a:t>
            </a:r>
            <a:endParaRPr lang="ru-RU" sz="24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A398C111-ECB7-448A-A506-9C63EC24FA8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34688667"/>
              </p:ext>
            </p:extLst>
          </p:nvPr>
        </p:nvGraphicFramePr>
        <p:xfrm>
          <a:off x="3231135" y="1268760"/>
          <a:ext cx="5889202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630423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7819"/>
            <a:ext cx="10972800" cy="558894"/>
          </a:xfrm>
        </p:spPr>
        <p:txBody>
          <a:bodyPr/>
          <a:lstStyle/>
          <a:p>
            <a:pPr algn="ctr"/>
            <a:r>
              <a:rPr lang="ru-RU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ВЫВОДЫ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5360" y="792480"/>
            <a:ext cx="11521280" cy="5667405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ru-RU" sz="2000" dirty="0"/>
              <a:t>Если структурировать массовые слои российского общества по их жизненным шансам и рискам, то они распадутся на три страты. Верхняя (около 15% населения) характеризуется концентрацией жизненных шансов в самых разных областях – производственной, бытовой, досуговой и т.д. Представители этой страты в массе своей имеют высшее образование и являются выходцами из семей, где родители также имели высшее образование. С точки зрения профессионального статуса это в основном профессионалы, руководители и предприниматели, а особенности их рабочих мест говорят благоприятны. Где бы они не родились, в настоящее время они сосредоточены в массе своей в крупных городах. Все это говорит не только о социальном воспроизводстве представителей этой страты, но и о наличии соответствующих ей структурных позиций преимущественно в «Большой России». В то же время переоценивать благополучие представителей даже этой страты не стоит 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v"/>
            </a:pPr>
            <a:r>
              <a:rPr lang="ru-RU" sz="2000" dirty="0"/>
              <a:t>Нижняя страта в составе массовых слоев российского общества включает около 30% населения и характеризуется невозможностью поддерживать типичный для среднего россиянина стандарт жизни, соответствуя традиционному для развитых стран «депривационному» пониманию бедности. В жизни ее представителей доминируют разного рода риски, а круг их жизненных возможностей очень ограничен. В то же время депривированность подавляющего большинства представителей этой страты не очень глубока, хотя положение 3% всех россиян в ее составе можно оценивать как критическое.</a:t>
            </a:r>
          </a:p>
          <a:p>
            <a:pPr>
              <a:buFont typeface="Wingdings" panose="05000000000000000000" pitchFamily="2" charset="2"/>
              <a:buChar char="v"/>
            </a:pP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37151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>
          <a:xfrm>
            <a:off x="2703513" y="334218"/>
            <a:ext cx="7648575" cy="431800"/>
          </a:xfrm>
        </p:spPr>
        <p:txBody>
          <a:bodyPr/>
          <a:lstStyle/>
          <a:p>
            <a:pPr algn="ctr"/>
            <a:r>
              <a:rPr lang="ru-RU" altLang="ru-RU" sz="2400" b="1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Абсолютный подход в российской статистике</a:t>
            </a:r>
          </a:p>
        </p:txBody>
      </p:sp>
      <p:sp>
        <p:nvSpPr>
          <p:cNvPr id="20483" name="Прямоугольник 2"/>
          <p:cNvSpPr>
            <a:spLocks noChangeArrowheads="1"/>
          </p:cNvSpPr>
          <p:nvPr/>
        </p:nvSpPr>
        <p:spPr bwMode="auto">
          <a:xfrm>
            <a:off x="623393" y="1362075"/>
            <a:ext cx="5472608" cy="4031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charset="2"/>
              <a:buChar char="n"/>
              <a:defRPr sz="3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charset="2"/>
              <a:buChar char="¨"/>
              <a:defRPr sz="28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¨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ru-RU" altLang="ru-RU" sz="1600" dirty="0"/>
              <a:t>Бедные как имеющие доход ниже определенной границы </a:t>
            </a:r>
            <a:r>
              <a:rPr lang="mr-IN" altLang="ru-RU" sz="1600" dirty="0"/>
              <a:t>–</a:t>
            </a:r>
            <a:r>
              <a:rPr lang="ru-RU" altLang="ru-RU" sz="1600" dirty="0"/>
              <a:t> прожиточного минимума (ПМ)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altLang="ru-RU" sz="1600" dirty="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ru-RU" altLang="ru-RU" sz="1600" dirty="0"/>
              <a:t>Официальная статистика</a:t>
            </a:r>
            <a:r>
              <a:rPr lang="en-US" altLang="ru-RU" sz="1600" dirty="0"/>
              <a:t>: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ru-RU" altLang="ru-RU" sz="1600" dirty="0">
                <a:solidFill>
                  <a:srgbClr val="C00000"/>
                </a:solidFill>
              </a:rPr>
              <a:t>14,6%</a:t>
            </a:r>
            <a:r>
              <a:rPr lang="en-US" altLang="ru-RU" sz="1600" dirty="0">
                <a:solidFill>
                  <a:srgbClr val="C00000"/>
                </a:solidFill>
              </a:rPr>
              <a:t> </a:t>
            </a:r>
            <a:r>
              <a:rPr lang="ru-RU" altLang="ru-RU" sz="1600" dirty="0"/>
              <a:t>бедных (21,4 млн</a:t>
            </a:r>
            <a:r>
              <a:rPr lang="en-US" altLang="ru-RU" sz="1600" dirty="0"/>
              <a:t>. </a:t>
            </a:r>
            <a:r>
              <a:rPr lang="ru-RU" altLang="ru-RU" sz="1600" dirty="0"/>
              <a:t>человек</a:t>
            </a:r>
            <a:r>
              <a:rPr lang="en-US" altLang="ru-RU" sz="1600" dirty="0"/>
              <a:t>) </a:t>
            </a:r>
            <a:r>
              <a:rPr lang="ru-RU" altLang="ru-RU" sz="1600" dirty="0"/>
              <a:t>в первом полугодии </a:t>
            </a:r>
            <a:r>
              <a:rPr lang="en-US" altLang="ru-RU" sz="1600" dirty="0"/>
              <a:t>2016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altLang="ru-RU" sz="1600" dirty="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ru-RU" altLang="ru-RU" sz="1600" dirty="0"/>
              <a:t>Данные социологических обследований </a:t>
            </a:r>
            <a:r>
              <a:rPr lang="en-US" altLang="ru-RU" sz="1600" dirty="0"/>
              <a:t>(</a:t>
            </a:r>
            <a:r>
              <a:rPr lang="ru-RU" altLang="ru-RU" sz="1600" dirty="0"/>
              <a:t>ИС РАН</a:t>
            </a:r>
            <a:r>
              <a:rPr lang="en-US" altLang="ru-RU" sz="1600" dirty="0"/>
              <a:t>):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ru-RU" sz="1600" dirty="0">
                <a:solidFill>
                  <a:srgbClr val="C00000"/>
                </a:solidFill>
              </a:rPr>
              <a:t>24,9% </a:t>
            </a:r>
            <a:r>
              <a:rPr lang="ru-RU" altLang="ru-RU" sz="1600" dirty="0"/>
              <a:t>бедных осенью </a:t>
            </a:r>
            <a:r>
              <a:rPr lang="en-US" altLang="ru-RU" sz="1600" dirty="0"/>
              <a:t>2015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altLang="ru-RU" sz="1600" dirty="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ru-RU" altLang="ru-RU" sz="1600" dirty="0"/>
              <a:t>Этот подход может быть расширен за счет дальнейшего разделения небедных на группы в соответствии с соотношением их доходов и ПМ.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endParaRPr lang="ru-RU" altLang="ru-RU" sz="1600" dirty="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ru-RU" altLang="ru-RU" sz="1600" dirty="0"/>
              <a:t>Вопрос границ групп?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altLang="ru-RU" sz="1600" dirty="0"/>
          </a:p>
        </p:txBody>
      </p:sp>
      <p:sp>
        <p:nvSpPr>
          <p:cNvPr id="18435" name="Прямоугольник 4"/>
          <p:cNvSpPr>
            <a:spLocks noChangeArrowheads="1"/>
          </p:cNvSpPr>
          <p:nvPr/>
        </p:nvSpPr>
        <p:spPr bwMode="auto">
          <a:xfrm>
            <a:off x="7065324" y="1107330"/>
            <a:ext cx="3816350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charset="2"/>
              <a:buChar char="¨"/>
              <a:defRPr sz="21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charset="2"/>
              <a:buChar char="n"/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¨"/>
              <a:defRPr sz="15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charset="2"/>
              <a:buChar char="§"/>
              <a:defRPr sz="15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15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15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15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15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>
              <a:buFont typeface="Wingdings" charset="2"/>
              <a:buNone/>
            </a:pPr>
            <a:r>
              <a:rPr lang="ru-RU" altLang="ru-RU" sz="1400" b="1"/>
              <a:t>Модель доходной стратификации относительно прожиточного минимума, ИС РАН, осень 2015 г</a:t>
            </a:r>
            <a:endParaRPr lang="ru-RU" altLang="ru-RU" sz="1400"/>
          </a:p>
        </p:txBody>
      </p:sp>
      <p:cxnSp>
        <p:nvCxnSpPr>
          <p:cNvPr id="4" name="Прямая соединительная линия 3"/>
          <p:cNvCxnSpPr>
            <a:cxnSpLocks noChangeShapeType="1"/>
          </p:cNvCxnSpPr>
          <p:nvPr/>
        </p:nvCxnSpPr>
        <p:spPr bwMode="auto">
          <a:xfrm>
            <a:off x="6312024" y="1362075"/>
            <a:ext cx="0" cy="449580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18437" name="Изображение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5324" y="1852699"/>
            <a:ext cx="4071236" cy="40885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8" name="Прямоугольник 5"/>
          <p:cNvSpPr>
            <a:spLocks noChangeArrowheads="1"/>
          </p:cNvSpPr>
          <p:nvPr/>
        </p:nvSpPr>
        <p:spPr bwMode="auto">
          <a:xfrm>
            <a:off x="6828304" y="6316648"/>
            <a:ext cx="532859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ru-RU" altLang="ru-RU" sz="1200" dirty="0">
                <a:ea typeface="Arial" charset="0"/>
              </a:rPr>
              <a:t>При построении модели учтена структура домохозяйств и региональные величины ПМ.</a:t>
            </a:r>
          </a:p>
        </p:txBody>
      </p:sp>
    </p:spTree>
    <p:extLst>
      <p:ext uri="{BB962C8B-B14F-4D97-AF65-F5344CB8AC3E}">
        <p14:creationId xmlns:p14="http://schemas.microsoft.com/office/powerpoint/2010/main" val="19873843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C4D10B0E-E9D2-428E-85B4-49F31943C143}"/>
              </a:ext>
            </a:extLst>
          </p:cNvPr>
          <p:cNvSpPr/>
          <p:nvPr/>
        </p:nvSpPr>
        <p:spPr>
          <a:xfrm>
            <a:off x="407368" y="692696"/>
            <a:ext cx="11593288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По своему составу и специфике испытываемых ее представителями рисков нижняя страта мало чем отличается от включающей большую часть россиян (55%) средней, кроме большей концентрации в ней рабочих (прежде всего неквалифицированных рабочих, более половины которых оказались именно в этой страте). Отсутствие множественных качественных отличий между представителями нижней и средней страт говорит об их относительной близости, при которой конкретное позиционирование их представителей в системе стратификации в каждый отдельный момент связано с разного рода индивидуальными жизненными обстоятельствами, приводящими к большему или меньшему накоплению у них рисков и деприваций.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v"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Массовые слои российского общества все больше тяготеют к «выравниванию по среднему». Эта тенденция под влиянием последнего экономического кризиса усилилась, что противоречит тенденциям эволюции социальной структуры в развитых странах, для которых характерно размывание средних слоев и все большая поляризация массовых слоев общества. Модель социальной структуры в России характеризуется также средней степенью статусной кристаллизации. Если властный ресурс в основном распределен в верхней страте, то с экономическим и, особенно, квалификационным ресурсами ситуация далеко не так однозначна. При этом Вероятность проникновения в страту, вне которой был рожден и воспитан индивид, в нем все еще достаточно велика, что видно при сравнении социального происхождения их представителей и их нынешнего положения.</a:t>
            </a:r>
          </a:p>
        </p:txBody>
      </p:sp>
      <p:sp>
        <p:nvSpPr>
          <p:cNvPr id="3" name="Заголовок 1">
            <a:extLst>
              <a:ext uri="{FF2B5EF4-FFF2-40B4-BE49-F238E27FC236}">
                <a16:creationId xmlns:a16="http://schemas.microsoft.com/office/drawing/2014/main" id="{026D489E-680A-4C36-999E-069A45EB6BC6}"/>
              </a:ext>
            </a:extLst>
          </p:cNvPr>
          <p:cNvSpPr txBox="1">
            <a:spLocks/>
          </p:cNvSpPr>
          <p:nvPr/>
        </p:nvSpPr>
        <p:spPr>
          <a:xfrm>
            <a:off x="676172" y="260648"/>
            <a:ext cx="10972800" cy="558894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b="0" i="0">
                <a:solidFill>
                  <a:schemeClr val="tx2"/>
                </a:solidFill>
                <a:latin typeface="Arial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18" charset="0"/>
              </a:defRPr>
            </a:lvl5pPr>
            <a:lvl6pPr marL="457167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18" charset="0"/>
              </a:defRPr>
            </a:lvl6pPr>
            <a:lvl7pPr marL="914332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18" charset="0"/>
              </a:defRPr>
            </a:lvl7pPr>
            <a:lvl8pPr marL="1371498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18" charset="0"/>
              </a:defRPr>
            </a:lvl8pPr>
            <a:lvl9pPr marL="1828664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18" charset="0"/>
              </a:defRPr>
            </a:lvl9pPr>
          </a:lstStyle>
          <a:p>
            <a:pPr algn="ctr"/>
            <a:r>
              <a:rPr lang="ru-RU" sz="2400" b="1" ker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ВЫВОДЫ </a:t>
            </a:r>
            <a:endParaRPr lang="ru-RU" sz="2400" b="1" kern="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50074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410380"/>
            <a:ext cx="10972800" cy="558894"/>
          </a:xfrm>
        </p:spPr>
        <p:txBody>
          <a:bodyPr/>
          <a:lstStyle/>
          <a:p>
            <a:pPr algn="ctr"/>
            <a:r>
              <a:rPr lang="ru-RU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ВЫВОДЫ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5360" y="980055"/>
            <a:ext cx="11521280" cy="5667405"/>
          </a:xfrm>
        </p:spPr>
        <p:txBody>
          <a:bodyPr/>
          <a:lstStyle/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Фиксируемая Росстатом доля бедных «по доходу» в разы меньше реально депривированной части населения, не способной поддерживать типичный для среднего россиянина образ жизни. Кроме того, предложенная модель стратификации свидетельствует, что наибольшая поляризация характеризует сейчас жизненные шансы и риски представителей разных страт в сферах их занятости и доступа к каналам сохранения и наращивания своего человеческого капитала. Такая ситуация будет способствовать все большей консервации имеющихся между представителями этих страт различий и постепенному их «закрытию». </a:t>
            </a:r>
          </a:p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Итак, массовые слои россиян распадаются на две принципиально разные группы: одна, составляющая сейчас около 15% населения, характеризуется не только относительным материальным благополучием, обусловленным, видимо, ее особым местом в системе производственных отношений, но и удовлетворенностью разными аспектами своей занятости, проведения досуга и самореализации в целом. Однако эту группу характеризует постепенное сокращение ее численности. Вторая, объединяющая около 85% россиян, балансирует между типичными для среднего россиянина жизненными шансами и невозможностью поддерживать типичный для современной России жизненный стандарт. </a:t>
            </a:r>
          </a:p>
          <a:p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8116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>
          <a:xfrm>
            <a:off x="2546350" y="388938"/>
            <a:ext cx="7154863" cy="433388"/>
          </a:xfrm>
        </p:spPr>
        <p:txBody>
          <a:bodyPr/>
          <a:lstStyle/>
          <a:p>
            <a:pPr algn="ctr"/>
            <a:r>
              <a:rPr lang="ru-RU" altLang="ru-RU" sz="2400" b="1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Абсолютный подход</a:t>
            </a:r>
            <a:r>
              <a:rPr lang="en-GB" altLang="ru-RU" sz="2400" b="1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: </a:t>
            </a:r>
            <a:r>
              <a:rPr lang="ru-RU" altLang="ru-RU" sz="2400" b="1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Всемирный банк</a:t>
            </a:r>
          </a:p>
        </p:txBody>
      </p:sp>
      <p:sp>
        <p:nvSpPr>
          <p:cNvPr id="19458" name="Прямоугольник 2"/>
          <p:cNvSpPr>
            <a:spLocks noChangeArrowheads="1"/>
          </p:cNvSpPr>
          <p:nvPr/>
        </p:nvSpPr>
        <p:spPr bwMode="auto">
          <a:xfrm>
            <a:off x="839415" y="1109816"/>
            <a:ext cx="10657185" cy="1323439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charset="2"/>
              <a:buChar char="¨"/>
              <a:defRPr sz="21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charset="2"/>
              <a:buChar char="n"/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¨"/>
              <a:defRPr sz="15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charset="2"/>
              <a:buChar char="§"/>
              <a:defRPr sz="15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15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15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15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15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000" dirty="0"/>
              <a:t>Бедные</a:t>
            </a:r>
            <a:r>
              <a:rPr lang="en-US" altLang="ru-RU" sz="2000" dirty="0"/>
              <a:t>: </a:t>
            </a:r>
            <a:r>
              <a:rPr lang="ru-RU" altLang="ru-RU" sz="2000" dirty="0"/>
              <a:t>ежедневный доход в расчете на человека </a:t>
            </a:r>
            <a:r>
              <a:rPr lang="en-US" altLang="ru-RU" sz="2000" dirty="0"/>
              <a:t>&lt; $5 </a:t>
            </a:r>
            <a:r>
              <a:rPr lang="ru-RU" altLang="ru-RU" sz="2000" dirty="0"/>
              <a:t>по ППС</a:t>
            </a:r>
            <a:endParaRPr lang="en-US" altLang="ru-RU" sz="2000" dirty="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ru-RU" sz="2000" dirty="0"/>
              <a:t>	</a:t>
            </a:r>
            <a:r>
              <a:rPr lang="ru-RU" altLang="ru-RU" sz="2000" dirty="0"/>
              <a:t>в т</a:t>
            </a:r>
            <a:r>
              <a:rPr lang="en-US" altLang="ru-RU" sz="2000" dirty="0"/>
              <a:t>.</a:t>
            </a:r>
            <a:r>
              <a:rPr lang="ru-RU" altLang="ru-RU" sz="2000" dirty="0"/>
              <a:t>ч.</a:t>
            </a:r>
            <a:r>
              <a:rPr lang="en-US" altLang="ru-RU" sz="2000" dirty="0"/>
              <a:t> </a:t>
            </a:r>
            <a:r>
              <a:rPr lang="ru-RU" altLang="ru-RU" sz="2000" dirty="0"/>
              <a:t>крайне бедные </a:t>
            </a:r>
            <a:r>
              <a:rPr lang="en-US" altLang="ru-RU" sz="2000" dirty="0"/>
              <a:t>&lt; $</a:t>
            </a:r>
            <a:r>
              <a:rPr lang="ru-RU" altLang="ru-RU" sz="2000" dirty="0"/>
              <a:t>2.</a:t>
            </a:r>
            <a:r>
              <a:rPr lang="en-US" altLang="ru-RU" sz="2000" dirty="0"/>
              <a:t>5 </a:t>
            </a:r>
            <a:r>
              <a:rPr lang="ru-RU" altLang="ru-RU" sz="2000" dirty="0"/>
              <a:t>по ППС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000" dirty="0"/>
              <a:t>Уязвимые </a:t>
            </a:r>
            <a:r>
              <a:rPr lang="en-US" altLang="ru-RU" sz="2000" dirty="0"/>
              <a:t>(</a:t>
            </a:r>
            <a:r>
              <a:rPr lang="ru-RU" altLang="ru-RU" sz="2000" dirty="0"/>
              <a:t>высокие риски бедности</a:t>
            </a:r>
            <a:r>
              <a:rPr lang="en-US" altLang="ru-RU" sz="2000" dirty="0"/>
              <a:t>): $5 </a:t>
            </a:r>
            <a:r>
              <a:rPr lang="mr-IN" altLang="ru-RU" sz="2000" dirty="0"/>
              <a:t>–</a:t>
            </a:r>
            <a:r>
              <a:rPr lang="en-US" altLang="ru-RU" sz="2000" dirty="0"/>
              <a:t> 10 </a:t>
            </a:r>
            <a:r>
              <a:rPr lang="ru-RU" altLang="ru-RU" sz="2000" dirty="0"/>
              <a:t>по ППС</a:t>
            </a:r>
            <a:endParaRPr lang="en-US" altLang="ru-RU" sz="2000" dirty="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000" dirty="0"/>
              <a:t>Средний класс</a:t>
            </a:r>
            <a:r>
              <a:rPr lang="en-US" altLang="ru-RU" sz="2000" dirty="0"/>
              <a:t>: $10 </a:t>
            </a:r>
            <a:r>
              <a:rPr lang="ru-RU" altLang="ru-RU" sz="2000" dirty="0"/>
              <a:t>и более по ППС</a:t>
            </a:r>
            <a:endParaRPr lang="en-US" altLang="ru-RU" sz="2000" dirty="0"/>
          </a:p>
        </p:txBody>
      </p:sp>
      <p:sp>
        <p:nvSpPr>
          <p:cNvPr id="19459" name="Прямоугольник 2"/>
          <p:cNvSpPr>
            <a:spLocks noChangeArrowheads="1"/>
          </p:cNvSpPr>
          <p:nvPr/>
        </p:nvSpPr>
        <p:spPr bwMode="auto">
          <a:xfrm>
            <a:off x="2711624" y="2720745"/>
            <a:ext cx="668434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charset="2"/>
              <a:buChar char="¨"/>
              <a:defRPr sz="21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charset="2"/>
              <a:buChar char="n"/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¨"/>
              <a:defRPr sz="15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charset="2"/>
              <a:buChar char="§"/>
              <a:defRPr sz="15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15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15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15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15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>
              <a:buFont typeface="Wingdings" charset="2"/>
              <a:buNone/>
            </a:pPr>
            <a:r>
              <a:rPr lang="ru-RU" altLang="ru-RU" sz="1600" b="1" dirty="0"/>
              <a:t>Модель доходной стратификации по методике Всемирного банка, данные ИС РАН и РМЭЗ-НИУ ВШЭ, 2014-2015 гг.</a:t>
            </a:r>
            <a:r>
              <a:rPr lang="ru-RU" altLang="ru-RU" sz="1600" dirty="0"/>
              <a:t> 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2257878"/>
              </p:ext>
            </p:extLst>
          </p:nvPr>
        </p:nvGraphicFramePr>
        <p:xfrm>
          <a:off x="767406" y="3404456"/>
          <a:ext cx="10729194" cy="2973129"/>
        </p:xfrm>
        <a:graphic>
          <a:graphicData uri="http://schemas.openxmlformats.org/drawingml/2006/table">
            <a:tbl>
              <a:tblPr/>
              <a:tblGrid>
                <a:gridCol w="17895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75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895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855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895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875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59655">
                <a:tc rowSpan="3">
                  <a:txBody>
                    <a:bodyPr/>
                    <a:lstStyle>
                      <a:lvl1pPr defTabSz="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 defTabSz="342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charset="2"/>
                        <a:defRPr sz="19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defTabSz="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defTabSz="342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 defTabSz="3429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defTabSz="342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defTabSz="342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defTabSz="342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defTabSz="342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3429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Доходные группы</a:t>
                      </a:r>
                      <a:endParaRPr kumimoji="0" lang="ru-RU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charset="2"/>
                        <a:defRPr sz="19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Ежедневный доход, $</a:t>
                      </a: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по ППС</a:t>
                      </a:r>
                      <a:endParaRPr kumimoji="0" lang="ru-RU" alt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563C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9524" marR="9524" marT="952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charset="2"/>
                        <a:defRPr sz="19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2014</a:t>
                      </a:r>
                    </a:p>
                  </a:txBody>
                  <a:tcPr marL="9524" marR="9524" marT="952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charset="2"/>
                        <a:defRPr sz="19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2015</a:t>
                      </a:r>
                    </a:p>
                  </a:txBody>
                  <a:tcPr marL="9524" marR="9524" marT="952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286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charset="2"/>
                        <a:defRPr sz="19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Численность групп</a:t>
                      </a: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endParaRPr kumimoji="0" lang="ru-RU" alt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9524" marR="9524" marT="952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charset="2"/>
                        <a:defRPr sz="19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Численность групп</a:t>
                      </a:r>
                      <a:r>
                        <a:rPr kumimoji="0" lang="ru-RU" alt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endParaRPr kumimoji="0" lang="ru-RU" altLang="ru-RU" sz="16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9524" marR="9524" marT="952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97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defTabSz="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 defTabSz="342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charset="2"/>
                        <a:defRPr sz="19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defTabSz="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defTabSz="342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 defTabSz="3429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defTabSz="342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defTabSz="342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defTabSz="342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defTabSz="342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3429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РМЭЗ НИУ-ВШЭ</a:t>
                      </a:r>
                      <a:endParaRPr kumimoji="0" lang="ru-RU" alt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 defTabSz="342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charset="2"/>
                        <a:defRPr sz="19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defTabSz="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defTabSz="342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 defTabSz="3429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defTabSz="342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defTabSz="342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defTabSz="342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defTabSz="342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3429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ИС РАН</a:t>
                      </a:r>
                      <a:endParaRPr kumimoji="0" lang="ru-RU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 defTabSz="342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charset="2"/>
                        <a:defRPr sz="19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defTabSz="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defTabSz="342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 defTabSz="3429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defTabSz="342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defTabSz="342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defTabSz="342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defTabSz="342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3429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РМЭЗ НИУ-ВШЭ</a:t>
                      </a:r>
                      <a:endParaRPr kumimoji="0" lang="ru-RU" alt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 defTabSz="342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charset="2"/>
                        <a:defRPr sz="19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defTabSz="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defTabSz="342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 defTabSz="3429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defTabSz="342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defTabSz="342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defTabSz="342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defTabSz="342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3429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ИС РАН</a:t>
                      </a:r>
                      <a:endParaRPr kumimoji="0" lang="ru-RU" alt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1804">
                <a:tc rowSpan="2">
                  <a:txBody>
                    <a:bodyPr/>
                    <a:lstStyle>
                      <a:lvl1pPr defTabSz="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 defTabSz="342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charset="2"/>
                        <a:defRPr sz="19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defTabSz="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defTabSz="342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 defTabSz="3429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defTabSz="342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defTabSz="342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defTabSz="342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defTabSz="342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3429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Бедные</a:t>
                      </a:r>
                      <a:endParaRPr kumimoji="0" lang="ru-RU" alt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BBA8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charset="2"/>
                        <a:defRPr sz="19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2,5 </a:t>
                      </a:r>
                      <a:r>
                        <a:rPr kumimoji="0" lang="ru-RU" alt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и менее</a:t>
                      </a:r>
                    </a:p>
                  </a:txBody>
                  <a:tcPr marL="9524" marR="9524" marT="952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BBA8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charset="2"/>
                        <a:defRPr sz="19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0,4</a:t>
                      </a:r>
                      <a:endParaRPr kumimoji="0" lang="ru-RU" altLang="ru-RU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9524" marR="9524" marT="952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BBA8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charset="2"/>
                        <a:defRPr sz="19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0,3</a:t>
                      </a:r>
                      <a:endParaRPr kumimoji="0" lang="ru-RU" altLang="ru-RU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9524" marR="9524" marT="952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BBA8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charset="2"/>
                        <a:defRPr sz="19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0,3</a:t>
                      </a:r>
                      <a:endParaRPr kumimoji="0" lang="ru-RU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9524" marR="9524" marT="952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BBA8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charset="2"/>
                        <a:defRPr sz="19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0,3</a:t>
                      </a:r>
                      <a:endParaRPr kumimoji="0" lang="ru-RU" altLang="ru-RU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9524" marR="9524" marT="952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BBA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18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charset="2"/>
                        <a:defRPr sz="19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2,5 - 5</a:t>
                      </a:r>
                      <a:endParaRPr kumimoji="0" lang="ru-RU" altLang="ru-RU" sz="16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9524" marR="9524" marT="952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BBA8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charset="2"/>
                        <a:defRPr sz="19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</a:t>
                      </a:r>
                      <a:endParaRPr kumimoji="0" lang="ru-RU" altLang="ru-RU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9524" marR="9524" marT="952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BBA8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charset="2"/>
                        <a:defRPr sz="19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</a:t>
                      </a:r>
                      <a:endParaRPr kumimoji="0" lang="ru-RU" altLang="ru-RU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9524" marR="9524" marT="952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BBA8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charset="2"/>
                        <a:defRPr sz="19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1,2</a:t>
                      </a:r>
                      <a:endParaRPr kumimoji="0" lang="ru-RU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9524" marR="9524" marT="952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BBA8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charset="2"/>
                        <a:defRPr sz="19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1,1</a:t>
                      </a:r>
                      <a:endParaRPr kumimoji="0" lang="ru-RU" altLang="ru-RU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9524" marR="9524" marT="952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BBA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1804">
                <a:tc>
                  <a:txBody>
                    <a:bodyPr/>
                    <a:lstStyle>
                      <a:lvl1pPr defTabSz="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 defTabSz="342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charset="2"/>
                        <a:defRPr sz="19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defTabSz="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defTabSz="342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 defTabSz="3429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defTabSz="342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defTabSz="342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defTabSz="342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defTabSz="342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3429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Уязвимые</a:t>
                      </a:r>
                      <a:endParaRPr kumimoji="0" lang="ru-RU" alt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992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charset="2"/>
                        <a:defRPr sz="19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5 -10</a:t>
                      </a:r>
                      <a:endParaRPr kumimoji="0" lang="ru-RU" altLang="ru-RU" sz="16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9524" marR="9524" marT="952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992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charset="2"/>
                        <a:defRPr sz="19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10,3</a:t>
                      </a:r>
                      <a:endParaRPr kumimoji="0" lang="ru-RU" altLang="ru-RU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9524" marR="9524" marT="952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992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charset="2"/>
                        <a:defRPr sz="19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7,8</a:t>
                      </a:r>
                      <a:endParaRPr kumimoji="0" lang="ru-RU" altLang="ru-RU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9524" marR="9524" marT="952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992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charset="2"/>
                        <a:defRPr sz="19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9,9</a:t>
                      </a:r>
                      <a:endParaRPr kumimoji="0" lang="ru-RU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9524" marR="9524" marT="952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992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charset="2"/>
                        <a:defRPr sz="19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9,5</a:t>
                      </a:r>
                      <a:endParaRPr kumimoji="0" lang="ru-RU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9524" marR="9524" marT="952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99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1804">
                <a:tc rowSpan="3">
                  <a:txBody>
                    <a:bodyPr/>
                    <a:lstStyle>
                      <a:lvl1pPr defTabSz="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 defTabSz="342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charset="2"/>
                        <a:defRPr sz="19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defTabSz="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defTabSz="342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 defTabSz="3429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defTabSz="342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defTabSz="342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defTabSz="342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defTabSz="342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3429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Средний класс</a:t>
                      </a:r>
                      <a:endParaRPr kumimoji="0" lang="ru-RU" alt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charset="2"/>
                        <a:defRPr sz="19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10 - 25</a:t>
                      </a:r>
                      <a:endParaRPr kumimoji="0" lang="ru-RU" altLang="ru-RU" sz="16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9524" marR="9524" marT="952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charset="2"/>
                        <a:defRPr sz="19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54,6</a:t>
                      </a:r>
                      <a:endParaRPr kumimoji="0" lang="ru-RU" altLang="ru-RU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9524" marR="9524" marT="952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charset="2"/>
                        <a:defRPr sz="19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56,2</a:t>
                      </a:r>
                      <a:endParaRPr kumimoji="0" lang="ru-RU" altLang="ru-RU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9524" marR="9524" marT="952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charset="2"/>
                        <a:defRPr sz="19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56,3</a:t>
                      </a:r>
                      <a:endParaRPr kumimoji="0" lang="ru-RU" altLang="ru-RU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9524" marR="9524" marT="952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charset="2"/>
                        <a:defRPr sz="19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57,7</a:t>
                      </a:r>
                      <a:endParaRPr kumimoji="0" lang="ru-RU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9524" marR="9524" marT="952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18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charset="2"/>
                        <a:defRPr sz="19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25 - 50</a:t>
                      </a:r>
                      <a:endParaRPr kumimoji="0" lang="ru-RU" altLang="ru-RU" sz="16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9524" marR="9524" marT="952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charset="2"/>
                        <a:defRPr sz="19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27,3</a:t>
                      </a:r>
                      <a:endParaRPr kumimoji="0" lang="ru-RU" altLang="ru-RU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9524" marR="9524" marT="952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charset="2"/>
                        <a:defRPr sz="19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26,8</a:t>
                      </a:r>
                      <a:endParaRPr kumimoji="0" lang="ru-RU" altLang="ru-RU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9524" marR="9524" marT="952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charset="2"/>
                        <a:defRPr sz="19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27</a:t>
                      </a:r>
                      <a:endParaRPr kumimoji="0" lang="ru-RU" altLang="ru-RU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9524" marR="9524" marT="952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charset="2"/>
                        <a:defRPr sz="19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27,6</a:t>
                      </a:r>
                      <a:endParaRPr kumimoji="0" lang="ru-RU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9524" marR="9524" marT="952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18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charset="2"/>
                        <a:defRPr sz="19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Более </a:t>
                      </a:r>
                      <a:r>
                        <a:rPr kumimoji="0" lang="en-GB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50</a:t>
                      </a:r>
                      <a:endParaRPr kumimoji="0" lang="ru-RU" alt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9524" marR="9524" marT="952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charset="2"/>
                        <a:defRPr sz="19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5,4</a:t>
                      </a:r>
                      <a:endParaRPr kumimoji="0" lang="ru-RU" altLang="ru-RU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9524" marR="9524" marT="952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charset="2"/>
                        <a:defRPr sz="19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7,9</a:t>
                      </a:r>
                      <a:endParaRPr kumimoji="0" lang="ru-RU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9524" marR="9524" marT="952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charset="2"/>
                        <a:defRPr sz="19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5,3</a:t>
                      </a:r>
                      <a:endParaRPr kumimoji="0" lang="ru-RU" altLang="ru-RU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9524" marR="9524" marT="952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charset="2"/>
                        <a:defRPr sz="19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3,7</a:t>
                      </a:r>
                      <a:endParaRPr kumimoji="0" lang="ru-RU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9524" marR="9524" marT="952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9714016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>
          <a:xfrm>
            <a:off x="3081338" y="447675"/>
            <a:ext cx="6172200" cy="431800"/>
          </a:xfrm>
        </p:spPr>
        <p:txBody>
          <a:bodyPr/>
          <a:lstStyle/>
          <a:p>
            <a:pPr algn="ctr"/>
            <a:r>
              <a:rPr lang="ru-RU" altLang="ru-RU" sz="2400" b="1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«Западный средний класс»</a:t>
            </a:r>
          </a:p>
        </p:txBody>
      </p:sp>
      <p:sp>
        <p:nvSpPr>
          <p:cNvPr id="21506" name="Rectangle 1026"/>
          <p:cNvSpPr>
            <a:spLocks noGrp="1" noChangeArrowheads="1"/>
          </p:cNvSpPr>
          <p:nvPr>
            <p:ph type="body" idx="1"/>
          </p:nvPr>
        </p:nvSpPr>
        <p:spPr>
          <a:xfrm>
            <a:off x="767408" y="931863"/>
            <a:ext cx="11233248" cy="939800"/>
          </a:xfrm>
        </p:spPr>
        <p:txBody>
          <a:bodyPr/>
          <a:lstStyle/>
          <a:p>
            <a:pPr marL="0" indent="0">
              <a:buNone/>
            </a:pPr>
            <a:r>
              <a:rPr lang="ru-RU" altLang="ru-RU" sz="1600" dirty="0">
                <a:cs typeface="Arial" charset="0"/>
              </a:rPr>
              <a:t>М. </a:t>
            </a:r>
            <a:r>
              <a:rPr lang="ru-RU" altLang="ru-RU" sz="1600" dirty="0" err="1">
                <a:cs typeface="Arial" charset="0"/>
              </a:rPr>
              <a:t>Раваллион</a:t>
            </a:r>
            <a:r>
              <a:rPr lang="ru-RU" altLang="ru-RU" sz="1600" dirty="0">
                <a:cs typeface="Arial" charset="0"/>
              </a:rPr>
              <a:t>:  «западный средний класс» - те, кто не беден по стандартам США. </a:t>
            </a:r>
          </a:p>
          <a:p>
            <a:pPr lvl="1">
              <a:buFont typeface="Wingdings" charset="2"/>
              <a:buChar char="§"/>
            </a:pPr>
            <a:r>
              <a:rPr lang="ru-RU" altLang="ru-RU" sz="1600" dirty="0">
                <a:ea typeface="Arial" charset="0"/>
              </a:rPr>
              <a:t>В России: </a:t>
            </a:r>
            <a:r>
              <a:rPr lang="ru-RU" altLang="ru-RU" sz="1600" b="1" dirty="0">
                <a:ea typeface="Arial" charset="0"/>
              </a:rPr>
              <a:t>45,9</a:t>
            </a:r>
            <a:r>
              <a:rPr lang="ru-RU" altLang="ru-RU" sz="1600" dirty="0">
                <a:ea typeface="Arial" charset="0"/>
              </a:rPr>
              <a:t>% - бедные, </a:t>
            </a:r>
            <a:r>
              <a:rPr lang="ru-RU" altLang="ru-RU" sz="1600" b="1" dirty="0">
                <a:ea typeface="Arial" charset="0"/>
              </a:rPr>
              <a:t>54,1</a:t>
            </a:r>
            <a:r>
              <a:rPr lang="ru-RU" altLang="ru-RU" sz="1600" dirty="0">
                <a:ea typeface="Arial" charset="0"/>
              </a:rPr>
              <a:t>% - «средний класс»</a:t>
            </a:r>
            <a:r>
              <a:rPr lang="en-US" altLang="ru-RU" sz="1600" dirty="0">
                <a:ea typeface="Arial" charset="0"/>
              </a:rPr>
              <a:t> (2015 </a:t>
            </a:r>
            <a:r>
              <a:rPr lang="ru-RU" altLang="ru-RU" sz="1600" dirty="0">
                <a:ea typeface="Arial" charset="0"/>
              </a:rPr>
              <a:t>г., данные РМЭЗ НИУ ВШЭ)</a:t>
            </a:r>
          </a:p>
          <a:p>
            <a:pPr lvl="1">
              <a:buFont typeface="Wingdings" charset="2"/>
              <a:buChar char="§"/>
            </a:pPr>
            <a:r>
              <a:rPr lang="ru-RU" altLang="ru-RU" sz="1600" dirty="0">
                <a:ea typeface="Arial" charset="0"/>
              </a:rPr>
              <a:t>В США 13,5%</a:t>
            </a:r>
            <a:r>
              <a:rPr lang="en-US" altLang="ru-RU" sz="1600" dirty="0">
                <a:ea typeface="Arial" charset="0"/>
              </a:rPr>
              <a:t> </a:t>
            </a:r>
            <a:r>
              <a:rPr lang="ru-RU" altLang="ru-RU" sz="1600" dirty="0">
                <a:ea typeface="Arial" charset="0"/>
              </a:rPr>
              <a:t>бедных (2015 г.)</a:t>
            </a:r>
          </a:p>
          <a:p>
            <a:pPr>
              <a:buFont typeface="Wingdings" charset="2"/>
              <a:buChar char="§"/>
            </a:pPr>
            <a:endParaRPr lang="ru-RU" altLang="ru-RU" sz="1400" dirty="0">
              <a:cs typeface="Arial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5960598"/>
              </p:ext>
            </p:extLst>
          </p:nvPr>
        </p:nvGraphicFramePr>
        <p:xfrm>
          <a:off x="911424" y="2708920"/>
          <a:ext cx="10657185" cy="4053825"/>
        </p:xfrm>
        <a:graphic>
          <a:graphicData uri="http://schemas.openxmlformats.org/drawingml/2006/table">
            <a:tbl>
              <a:tblPr firstRow="1" firstCol="1" bandRow="1">
                <a:tableStyleId>{16D9F66E-5EB9-4882-86FB-DCBF35E3C3E4}</a:tableStyleId>
              </a:tblPr>
              <a:tblGrid>
                <a:gridCol w="20988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988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608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988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998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667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0" dirty="0">
                          <a:effectLst/>
                          <a:latin typeface="Arial" charset="0"/>
                        </a:rPr>
                        <a:t>Кол-во членов д/х</a:t>
                      </a:r>
                      <a:endParaRPr lang="ru-RU" sz="1400" b="1" i="0" dirty="0">
                        <a:effectLst/>
                        <a:latin typeface="Arial" charset="0"/>
                        <a:ea typeface="ＭＳ 明朝" charset="-128"/>
                        <a:cs typeface="Arial" charset="0"/>
                      </a:endParaRPr>
                    </a:p>
                  </a:txBody>
                  <a:tcPr marL="68570" marR="685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0" dirty="0">
                          <a:effectLst/>
                          <a:latin typeface="Arial" charset="0"/>
                        </a:rPr>
                        <a:t>Годовой доход д/х, $</a:t>
                      </a:r>
                      <a:endParaRPr lang="ru-RU" sz="1400" b="1" i="0" dirty="0">
                        <a:effectLst/>
                        <a:latin typeface="Arial" charset="0"/>
                        <a:ea typeface="ＭＳ 明朝" charset="-128"/>
                        <a:cs typeface="Arial" charset="0"/>
                      </a:endParaRPr>
                    </a:p>
                  </a:txBody>
                  <a:tcPr marL="68570" marR="685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0" dirty="0">
                          <a:effectLst/>
                          <a:latin typeface="Arial" charset="0"/>
                        </a:rPr>
                        <a:t>Месячный доход д/х, $</a:t>
                      </a:r>
                      <a:endParaRPr lang="ru-RU" sz="1400" b="1" i="0" dirty="0">
                        <a:effectLst/>
                        <a:latin typeface="Arial" charset="0"/>
                        <a:ea typeface="ＭＳ 明朝" charset="-128"/>
                        <a:cs typeface="Arial" charset="0"/>
                      </a:endParaRPr>
                    </a:p>
                  </a:txBody>
                  <a:tcPr marL="68570" marR="685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0" dirty="0">
                          <a:effectLst/>
                          <a:latin typeface="Arial" charset="0"/>
                        </a:rPr>
                        <a:t>Месячный доход д/х по ППС в руб.</a:t>
                      </a:r>
                      <a:endParaRPr lang="ru-RU" sz="1400" b="1" i="0" dirty="0">
                        <a:effectLst/>
                        <a:latin typeface="Arial" charset="0"/>
                        <a:ea typeface="ＭＳ 明朝" charset="-128"/>
                        <a:cs typeface="Arial" charset="0"/>
                      </a:endParaRPr>
                    </a:p>
                  </a:txBody>
                  <a:tcPr marL="68570" marR="685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0" dirty="0">
                          <a:effectLst/>
                          <a:latin typeface="Arial" charset="0"/>
                        </a:rPr>
                        <a:t>Месячный доход по ППС в расчете на одного члена д/х, руб.</a:t>
                      </a:r>
                      <a:endParaRPr lang="ru-RU" sz="1400" b="1" i="0" dirty="0">
                        <a:effectLst/>
                        <a:latin typeface="Arial" charset="0"/>
                        <a:ea typeface="ＭＳ 明朝" charset="-128"/>
                        <a:cs typeface="Arial" charset="0"/>
                      </a:endParaRPr>
                    </a:p>
                  </a:txBody>
                  <a:tcPr marL="68570" marR="6857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effectLst/>
                          <a:latin typeface="Arial" charset="0"/>
                        </a:rPr>
                        <a:t>1</a:t>
                      </a:r>
                      <a:endParaRPr lang="ru-RU" sz="1400" b="0" i="0" dirty="0">
                        <a:effectLst/>
                        <a:latin typeface="Arial" charset="0"/>
                        <a:ea typeface="ＭＳ 明朝" charset="-128"/>
                        <a:cs typeface="Arial" charset="0"/>
                      </a:endParaRPr>
                    </a:p>
                  </a:txBody>
                  <a:tcPr marL="68570" marR="685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effectLst/>
                          <a:latin typeface="Arial" charset="0"/>
                        </a:rPr>
                        <a:t>11770</a:t>
                      </a:r>
                      <a:endParaRPr lang="ru-RU" sz="1400" b="0" i="0" dirty="0">
                        <a:effectLst/>
                        <a:latin typeface="Arial" charset="0"/>
                        <a:ea typeface="ＭＳ 明朝" charset="-128"/>
                        <a:cs typeface="Arial" charset="0"/>
                      </a:endParaRPr>
                    </a:p>
                  </a:txBody>
                  <a:tcPr marL="68570" marR="685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effectLst/>
                          <a:latin typeface="Arial" charset="0"/>
                        </a:rPr>
                        <a:t>980,8</a:t>
                      </a:r>
                      <a:endParaRPr lang="ru-RU" sz="1400" b="0" i="0" dirty="0">
                        <a:effectLst/>
                        <a:latin typeface="Arial" charset="0"/>
                        <a:ea typeface="ＭＳ 明朝" charset="-128"/>
                        <a:cs typeface="Arial" charset="0"/>
                      </a:endParaRPr>
                    </a:p>
                  </a:txBody>
                  <a:tcPr marL="68570" marR="685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effectLst/>
                          <a:latin typeface="Arial" charset="0"/>
                        </a:rPr>
                        <a:t>23510,6</a:t>
                      </a:r>
                      <a:endParaRPr lang="ru-RU" sz="1400" b="0" i="0" dirty="0">
                        <a:effectLst/>
                        <a:latin typeface="Arial" charset="0"/>
                        <a:ea typeface="ＭＳ 明朝" charset="-128"/>
                        <a:cs typeface="Arial" charset="0"/>
                      </a:endParaRPr>
                    </a:p>
                  </a:txBody>
                  <a:tcPr marL="68570" marR="685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effectLst/>
                          <a:latin typeface="Arial" charset="0"/>
                        </a:rPr>
                        <a:t>23511</a:t>
                      </a:r>
                      <a:endParaRPr lang="ru-RU" sz="1400" b="0" i="0" dirty="0">
                        <a:effectLst/>
                        <a:latin typeface="Arial" charset="0"/>
                        <a:ea typeface="ＭＳ 明朝" charset="-128"/>
                        <a:cs typeface="Arial" charset="0"/>
                      </a:endParaRPr>
                    </a:p>
                  </a:txBody>
                  <a:tcPr marL="68570" marR="6857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effectLst/>
                          <a:latin typeface="Arial" charset="0"/>
                        </a:rPr>
                        <a:t>2</a:t>
                      </a:r>
                      <a:endParaRPr lang="ru-RU" sz="1400" b="0" i="0" dirty="0">
                        <a:effectLst/>
                        <a:latin typeface="Arial" charset="0"/>
                        <a:ea typeface="ＭＳ 明朝" charset="-128"/>
                        <a:cs typeface="Arial" charset="0"/>
                      </a:endParaRPr>
                    </a:p>
                  </a:txBody>
                  <a:tcPr marL="68570" marR="685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effectLst/>
                          <a:latin typeface="Arial" charset="0"/>
                        </a:rPr>
                        <a:t>15930</a:t>
                      </a:r>
                      <a:endParaRPr lang="ru-RU" sz="1400" b="0" i="0" dirty="0">
                        <a:effectLst/>
                        <a:latin typeface="Arial" charset="0"/>
                        <a:ea typeface="ＭＳ 明朝" charset="-128"/>
                        <a:cs typeface="Arial" charset="0"/>
                      </a:endParaRPr>
                    </a:p>
                  </a:txBody>
                  <a:tcPr marL="68570" marR="685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effectLst/>
                          <a:latin typeface="Arial" charset="0"/>
                        </a:rPr>
                        <a:t>1327,5</a:t>
                      </a:r>
                      <a:endParaRPr lang="ru-RU" sz="1400" b="0" i="0" dirty="0">
                        <a:effectLst/>
                        <a:latin typeface="Arial" charset="0"/>
                        <a:ea typeface="ＭＳ 明朝" charset="-128"/>
                        <a:cs typeface="Arial" charset="0"/>
                      </a:endParaRPr>
                    </a:p>
                  </a:txBody>
                  <a:tcPr marL="68570" marR="685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effectLst/>
                          <a:latin typeface="Arial" charset="0"/>
                        </a:rPr>
                        <a:t>31820,2</a:t>
                      </a:r>
                      <a:endParaRPr lang="ru-RU" sz="1400" b="0" i="0" dirty="0">
                        <a:effectLst/>
                        <a:latin typeface="Arial" charset="0"/>
                        <a:ea typeface="ＭＳ 明朝" charset="-128"/>
                        <a:cs typeface="Arial" charset="0"/>
                      </a:endParaRPr>
                    </a:p>
                  </a:txBody>
                  <a:tcPr marL="68570" marR="685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effectLst/>
                          <a:latin typeface="Arial" charset="0"/>
                        </a:rPr>
                        <a:t>15910</a:t>
                      </a:r>
                      <a:endParaRPr lang="ru-RU" sz="1400" b="0" i="0" dirty="0">
                        <a:effectLst/>
                        <a:latin typeface="Arial" charset="0"/>
                        <a:ea typeface="ＭＳ 明朝" charset="-128"/>
                        <a:cs typeface="Arial" charset="0"/>
                      </a:endParaRPr>
                    </a:p>
                  </a:txBody>
                  <a:tcPr marL="68570" marR="6857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effectLst/>
                          <a:latin typeface="Arial" charset="0"/>
                        </a:rPr>
                        <a:t>3</a:t>
                      </a:r>
                      <a:endParaRPr lang="ru-RU" sz="1400" b="0" i="0" dirty="0">
                        <a:effectLst/>
                        <a:latin typeface="Arial" charset="0"/>
                        <a:ea typeface="ＭＳ 明朝" charset="-128"/>
                        <a:cs typeface="Arial" charset="0"/>
                      </a:endParaRPr>
                    </a:p>
                  </a:txBody>
                  <a:tcPr marL="68570" marR="685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effectLst/>
                          <a:latin typeface="Arial" charset="0"/>
                        </a:rPr>
                        <a:t>20090</a:t>
                      </a:r>
                      <a:endParaRPr lang="ru-RU" sz="1400" b="0" i="0" dirty="0">
                        <a:effectLst/>
                        <a:latin typeface="Arial" charset="0"/>
                        <a:ea typeface="ＭＳ 明朝" charset="-128"/>
                        <a:cs typeface="Arial" charset="0"/>
                      </a:endParaRPr>
                    </a:p>
                  </a:txBody>
                  <a:tcPr marL="68570" marR="685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effectLst/>
                          <a:latin typeface="Arial" charset="0"/>
                        </a:rPr>
                        <a:t>1674,2</a:t>
                      </a:r>
                      <a:endParaRPr lang="ru-RU" sz="1400" b="0" i="0" dirty="0">
                        <a:effectLst/>
                        <a:latin typeface="Arial" charset="0"/>
                        <a:ea typeface="ＭＳ 明朝" charset="-128"/>
                        <a:cs typeface="Arial" charset="0"/>
                      </a:endParaRPr>
                    </a:p>
                  </a:txBody>
                  <a:tcPr marL="68570" marR="685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effectLst/>
                          <a:latin typeface="Arial" charset="0"/>
                        </a:rPr>
                        <a:t>40129,8</a:t>
                      </a:r>
                      <a:endParaRPr lang="ru-RU" sz="1400" b="0" i="0" dirty="0">
                        <a:effectLst/>
                        <a:latin typeface="Arial" charset="0"/>
                        <a:ea typeface="ＭＳ 明朝" charset="-128"/>
                        <a:cs typeface="Arial" charset="0"/>
                      </a:endParaRPr>
                    </a:p>
                  </a:txBody>
                  <a:tcPr marL="68570" marR="685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effectLst/>
                          <a:latin typeface="Arial" charset="0"/>
                        </a:rPr>
                        <a:t>13377</a:t>
                      </a:r>
                      <a:endParaRPr lang="ru-RU" sz="1400" b="0" i="0" dirty="0">
                        <a:effectLst/>
                        <a:latin typeface="Arial" charset="0"/>
                        <a:ea typeface="ＭＳ 明朝" charset="-128"/>
                        <a:cs typeface="Arial" charset="0"/>
                      </a:endParaRPr>
                    </a:p>
                  </a:txBody>
                  <a:tcPr marL="68570" marR="6857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effectLst/>
                          <a:latin typeface="Arial" charset="0"/>
                        </a:rPr>
                        <a:t>4</a:t>
                      </a:r>
                      <a:endParaRPr lang="ru-RU" sz="1400" b="0" i="0" dirty="0">
                        <a:effectLst/>
                        <a:latin typeface="Arial" charset="0"/>
                        <a:ea typeface="ＭＳ 明朝" charset="-128"/>
                        <a:cs typeface="Arial" charset="0"/>
                      </a:endParaRPr>
                    </a:p>
                  </a:txBody>
                  <a:tcPr marL="68570" marR="685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effectLst/>
                          <a:latin typeface="Arial" charset="0"/>
                        </a:rPr>
                        <a:t>24250</a:t>
                      </a:r>
                      <a:endParaRPr lang="ru-RU" sz="1400" b="0" i="0" dirty="0">
                        <a:effectLst/>
                        <a:latin typeface="Arial" charset="0"/>
                        <a:ea typeface="ＭＳ 明朝" charset="-128"/>
                        <a:cs typeface="Arial" charset="0"/>
                      </a:endParaRPr>
                    </a:p>
                  </a:txBody>
                  <a:tcPr marL="68570" marR="685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effectLst/>
                          <a:latin typeface="Arial" charset="0"/>
                        </a:rPr>
                        <a:t>2020,8</a:t>
                      </a:r>
                      <a:endParaRPr lang="ru-RU" sz="1400" b="0" i="0" dirty="0">
                        <a:effectLst/>
                        <a:latin typeface="Arial" charset="0"/>
                        <a:ea typeface="ＭＳ 明朝" charset="-128"/>
                        <a:cs typeface="Arial" charset="0"/>
                      </a:endParaRPr>
                    </a:p>
                  </a:txBody>
                  <a:tcPr marL="68570" marR="685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effectLst/>
                          <a:latin typeface="Arial" charset="0"/>
                        </a:rPr>
                        <a:t>48439,4</a:t>
                      </a:r>
                      <a:endParaRPr lang="ru-RU" sz="1400" b="0" i="0" dirty="0">
                        <a:effectLst/>
                        <a:latin typeface="Arial" charset="0"/>
                        <a:ea typeface="ＭＳ 明朝" charset="-128"/>
                        <a:cs typeface="Arial" charset="0"/>
                      </a:endParaRPr>
                    </a:p>
                  </a:txBody>
                  <a:tcPr marL="68570" marR="685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effectLst/>
                          <a:latin typeface="Arial" charset="0"/>
                        </a:rPr>
                        <a:t>12110</a:t>
                      </a:r>
                      <a:endParaRPr lang="ru-RU" sz="1400" b="0" i="0" dirty="0">
                        <a:effectLst/>
                        <a:latin typeface="Arial" charset="0"/>
                        <a:ea typeface="ＭＳ 明朝" charset="-128"/>
                        <a:cs typeface="Arial" charset="0"/>
                      </a:endParaRPr>
                    </a:p>
                  </a:txBody>
                  <a:tcPr marL="68570" marR="6857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effectLst/>
                          <a:latin typeface="Arial" charset="0"/>
                        </a:rPr>
                        <a:t>5</a:t>
                      </a:r>
                      <a:endParaRPr lang="ru-RU" sz="1400" b="0" i="0" dirty="0">
                        <a:effectLst/>
                        <a:latin typeface="Arial" charset="0"/>
                        <a:ea typeface="ＭＳ 明朝" charset="-128"/>
                        <a:cs typeface="Arial" charset="0"/>
                      </a:endParaRPr>
                    </a:p>
                  </a:txBody>
                  <a:tcPr marL="68570" marR="685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effectLst/>
                          <a:latin typeface="Arial" charset="0"/>
                        </a:rPr>
                        <a:t>28410</a:t>
                      </a:r>
                      <a:endParaRPr lang="ru-RU" sz="1400" b="0" i="0" dirty="0">
                        <a:effectLst/>
                        <a:latin typeface="Arial" charset="0"/>
                        <a:ea typeface="ＭＳ 明朝" charset="-128"/>
                        <a:cs typeface="Arial" charset="0"/>
                      </a:endParaRPr>
                    </a:p>
                  </a:txBody>
                  <a:tcPr marL="68570" marR="685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effectLst/>
                          <a:latin typeface="Arial" charset="0"/>
                        </a:rPr>
                        <a:t>2367,5</a:t>
                      </a:r>
                      <a:endParaRPr lang="ru-RU" sz="1400" b="0" i="0" dirty="0">
                        <a:effectLst/>
                        <a:latin typeface="Arial" charset="0"/>
                        <a:ea typeface="ＭＳ 明朝" charset="-128"/>
                        <a:cs typeface="Arial" charset="0"/>
                      </a:endParaRPr>
                    </a:p>
                  </a:txBody>
                  <a:tcPr marL="68570" marR="685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effectLst/>
                          <a:latin typeface="Arial" charset="0"/>
                        </a:rPr>
                        <a:t>56749,0</a:t>
                      </a:r>
                      <a:endParaRPr lang="ru-RU" sz="1400" b="0" i="0" dirty="0">
                        <a:effectLst/>
                        <a:latin typeface="Arial" charset="0"/>
                        <a:ea typeface="ＭＳ 明朝" charset="-128"/>
                        <a:cs typeface="Arial" charset="0"/>
                      </a:endParaRPr>
                    </a:p>
                  </a:txBody>
                  <a:tcPr marL="68570" marR="685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effectLst/>
                          <a:latin typeface="Arial" charset="0"/>
                        </a:rPr>
                        <a:t>11350</a:t>
                      </a:r>
                      <a:endParaRPr lang="ru-RU" sz="1400" b="0" i="0" dirty="0">
                        <a:effectLst/>
                        <a:latin typeface="Arial" charset="0"/>
                        <a:ea typeface="ＭＳ 明朝" charset="-128"/>
                        <a:cs typeface="Arial" charset="0"/>
                      </a:endParaRPr>
                    </a:p>
                  </a:txBody>
                  <a:tcPr marL="68570" marR="6857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effectLst/>
                          <a:latin typeface="Arial" charset="0"/>
                        </a:rPr>
                        <a:t>6</a:t>
                      </a:r>
                      <a:endParaRPr lang="ru-RU" sz="1400" b="0" i="0" dirty="0">
                        <a:effectLst/>
                        <a:latin typeface="Arial" charset="0"/>
                        <a:ea typeface="ＭＳ 明朝" charset="-128"/>
                        <a:cs typeface="Arial" charset="0"/>
                      </a:endParaRPr>
                    </a:p>
                  </a:txBody>
                  <a:tcPr marL="68570" marR="685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effectLst/>
                          <a:latin typeface="Arial" charset="0"/>
                        </a:rPr>
                        <a:t>32570</a:t>
                      </a:r>
                      <a:endParaRPr lang="ru-RU" sz="1400" b="0" i="0" dirty="0">
                        <a:effectLst/>
                        <a:latin typeface="Arial" charset="0"/>
                        <a:ea typeface="ＭＳ 明朝" charset="-128"/>
                        <a:cs typeface="Arial" charset="0"/>
                      </a:endParaRPr>
                    </a:p>
                  </a:txBody>
                  <a:tcPr marL="68570" marR="685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effectLst/>
                          <a:latin typeface="Arial" charset="0"/>
                        </a:rPr>
                        <a:t>2714,2</a:t>
                      </a:r>
                      <a:endParaRPr lang="ru-RU" sz="1400" b="0" i="0" dirty="0">
                        <a:effectLst/>
                        <a:latin typeface="Arial" charset="0"/>
                        <a:ea typeface="ＭＳ 明朝" charset="-128"/>
                        <a:cs typeface="Arial" charset="0"/>
                      </a:endParaRPr>
                    </a:p>
                  </a:txBody>
                  <a:tcPr marL="68570" marR="685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effectLst/>
                          <a:latin typeface="Arial" charset="0"/>
                        </a:rPr>
                        <a:t>65058,6</a:t>
                      </a:r>
                      <a:endParaRPr lang="ru-RU" sz="1400" b="0" i="0" dirty="0">
                        <a:effectLst/>
                        <a:latin typeface="Arial" charset="0"/>
                        <a:ea typeface="ＭＳ 明朝" charset="-128"/>
                        <a:cs typeface="Arial" charset="0"/>
                      </a:endParaRPr>
                    </a:p>
                  </a:txBody>
                  <a:tcPr marL="68570" marR="685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effectLst/>
                          <a:latin typeface="Arial" charset="0"/>
                        </a:rPr>
                        <a:t>10843</a:t>
                      </a:r>
                      <a:endParaRPr lang="ru-RU" sz="1400" b="0" i="0" dirty="0">
                        <a:effectLst/>
                        <a:latin typeface="Arial" charset="0"/>
                        <a:ea typeface="ＭＳ 明朝" charset="-128"/>
                        <a:cs typeface="Arial" charset="0"/>
                      </a:endParaRPr>
                    </a:p>
                  </a:txBody>
                  <a:tcPr marL="68570" marR="6857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effectLst/>
                          <a:latin typeface="Arial" charset="0"/>
                        </a:rPr>
                        <a:t>7</a:t>
                      </a:r>
                      <a:endParaRPr lang="ru-RU" sz="1400" b="0" i="0" dirty="0">
                        <a:effectLst/>
                        <a:latin typeface="Arial" charset="0"/>
                        <a:ea typeface="ＭＳ 明朝" charset="-128"/>
                        <a:cs typeface="Arial" charset="0"/>
                      </a:endParaRPr>
                    </a:p>
                  </a:txBody>
                  <a:tcPr marL="68570" marR="685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effectLst/>
                          <a:latin typeface="Arial" charset="0"/>
                        </a:rPr>
                        <a:t>36730</a:t>
                      </a:r>
                      <a:endParaRPr lang="ru-RU" sz="1400" b="0" i="0" dirty="0">
                        <a:effectLst/>
                        <a:latin typeface="Arial" charset="0"/>
                        <a:ea typeface="ＭＳ 明朝" charset="-128"/>
                        <a:cs typeface="Arial" charset="0"/>
                      </a:endParaRPr>
                    </a:p>
                  </a:txBody>
                  <a:tcPr marL="68570" marR="685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effectLst/>
                          <a:latin typeface="Arial" charset="0"/>
                        </a:rPr>
                        <a:t>3060,8</a:t>
                      </a:r>
                      <a:endParaRPr lang="ru-RU" sz="1400" b="0" i="0" dirty="0">
                        <a:effectLst/>
                        <a:latin typeface="Arial" charset="0"/>
                        <a:ea typeface="ＭＳ 明朝" charset="-128"/>
                        <a:cs typeface="Arial" charset="0"/>
                      </a:endParaRPr>
                    </a:p>
                  </a:txBody>
                  <a:tcPr marL="68570" marR="685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effectLst/>
                          <a:latin typeface="Arial" charset="0"/>
                        </a:rPr>
                        <a:t>73368,2</a:t>
                      </a:r>
                      <a:endParaRPr lang="ru-RU" sz="1400" b="0" i="0" dirty="0">
                        <a:effectLst/>
                        <a:latin typeface="Arial" charset="0"/>
                        <a:ea typeface="ＭＳ 明朝" charset="-128"/>
                        <a:cs typeface="Arial" charset="0"/>
                      </a:endParaRPr>
                    </a:p>
                  </a:txBody>
                  <a:tcPr marL="68570" marR="685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effectLst/>
                          <a:latin typeface="Arial" charset="0"/>
                        </a:rPr>
                        <a:t>10481</a:t>
                      </a:r>
                      <a:endParaRPr lang="ru-RU" sz="1400" b="0" i="0" dirty="0">
                        <a:effectLst/>
                        <a:latin typeface="Arial" charset="0"/>
                        <a:ea typeface="ＭＳ 明朝" charset="-128"/>
                        <a:cs typeface="Arial" charset="0"/>
                      </a:endParaRPr>
                    </a:p>
                  </a:txBody>
                  <a:tcPr marL="68570" marR="68570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effectLst/>
                          <a:latin typeface="Arial" charset="0"/>
                        </a:rPr>
                        <a:t>8</a:t>
                      </a:r>
                      <a:endParaRPr lang="ru-RU" sz="1400" b="0" i="0" dirty="0">
                        <a:effectLst/>
                        <a:latin typeface="Arial" charset="0"/>
                        <a:ea typeface="ＭＳ 明朝" charset="-128"/>
                        <a:cs typeface="Arial" charset="0"/>
                      </a:endParaRPr>
                    </a:p>
                  </a:txBody>
                  <a:tcPr marL="68570" marR="685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effectLst/>
                          <a:latin typeface="Arial" charset="0"/>
                        </a:rPr>
                        <a:t>40890</a:t>
                      </a:r>
                      <a:endParaRPr lang="ru-RU" sz="1400" b="0" i="0" dirty="0">
                        <a:effectLst/>
                        <a:latin typeface="Arial" charset="0"/>
                        <a:ea typeface="ＭＳ 明朝" charset="-128"/>
                        <a:cs typeface="Arial" charset="0"/>
                      </a:endParaRPr>
                    </a:p>
                  </a:txBody>
                  <a:tcPr marL="68570" marR="685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effectLst/>
                          <a:latin typeface="Arial" charset="0"/>
                        </a:rPr>
                        <a:t>3407,5</a:t>
                      </a:r>
                      <a:endParaRPr lang="ru-RU" sz="1400" b="0" i="0" dirty="0">
                        <a:effectLst/>
                        <a:latin typeface="Arial" charset="0"/>
                        <a:ea typeface="ＭＳ 明朝" charset="-128"/>
                        <a:cs typeface="Arial" charset="0"/>
                      </a:endParaRPr>
                    </a:p>
                  </a:txBody>
                  <a:tcPr marL="68570" marR="685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effectLst/>
                          <a:latin typeface="Arial" charset="0"/>
                        </a:rPr>
                        <a:t>81677,8</a:t>
                      </a:r>
                      <a:endParaRPr lang="ru-RU" sz="1400" b="0" i="0" dirty="0">
                        <a:effectLst/>
                        <a:latin typeface="Arial" charset="0"/>
                        <a:ea typeface="ＭＳ 明朝" charset="-128"/>
                        <a:cs typeface="Arial" charset="0"/>
                      </a:endParaRPr>
                    </a:p>
                  </a:txBody>
                  <a:tcPr marL="68570" marR="685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effectLst/>
                          <a:latin typeface="Arial" charset="0"/>
                        </a:rPr>
                        <a:t>10210</a:t>
                      </a:r>
                      <a:endParaRPr lang="ru-RU" sz="1400" b="0" i="0" dirty="0">
                        <a:effectLst/>
                        <a:latin typeface="Arial" charset="0"/>
                        <a:ea typeface="ＭＳ 明朝" charset="-128"/>
                        <a:cs typeface="Arial" charset="0"/>
                      </a:endParaRPr>
                    </a:p>
                  </a:txBody>
                  <a:tcPr marL="68570" marR="68570" marT="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effectLst/>
                          <a:latin typeface="Arial" charset="0"/>
                        </a:rPr>
                        <a:t>9</a:t>
                      </a:r>
                      <a:endParaRPr lang="ru-RU" sz="1400" b="0" i="0" dirty="0">
                        <a:effectLst/>
                        <a:latin typeface="Arial" charset="0"/>
                        <a:ea typeface="ＭＳ 明朝" charset="-128"/>
                        <a:cs typeface="Arial" charset="0"/>
                      </a:endParaRPr>
                    </a:p>
                  </a:txBody>
                  <a:tcPr marL="68570" marR="685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effectLst/>
                          <a:latin typeface="Arial" charset="0"/>
                        </a:rPr>
                        <a:t>45050</a:t>
                      </a:r>
                      <a:endParaRPr lang="ru-RU" sz="1400" b="0" i="0" dirty="0">
                        <a:effectLst/>
                        <a:latin typeface="Arial" charset="0"/>
                        <a:ea typeface="ＭＳ 明朝" charset="-128"/>
                        <a:cs typeface="Arial" charset="0"/>
                      </a:endParaRPr>
                    </a:p>
                  </a:txBody>
                  <a:tcPr marL="68570" marR="685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effectLst/>
                          <a:latin typeface="Arial" charset="0"/>
                        </a:rPr>
                        <a:t>3754,2</a:t>
                      </a:r>
                      <a:endParaRPr lang="ru-RU" sz="1400" b="0" i="0" dirty="0">
                        <a:effectLst/>
                        <a:latin typeface="Arial" charset="0"/>
                        <a:ea typeface="ＭＳ 明朝" charset="-128"/>
                        <a:cs typeface="Arial" charset="0"/>
                      </a:endParaRPr>
                    </a:p>
                  </a:txBody>
                  <a:tcPr marL="68570" marR="685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effectLst/>
                          <a:latin typeface="Arial" charset="0"/>
                        </a:rPr>
                        <a:t>89987,4</a:t>
                      </a:r>
                      <a:endParaRPr lang="ru-RU" sz="1400" b="0" i="0" dirty="0">
                        <a:effectLst/>
                        <a:latin typeface="Arial" charset="0"/>
                        <a:ea typeface="ＭＳ 明朝" charset="-128"/>
                        <a:cs typeface="Arial" charset="0"/>
                      </a:endParaRPr>
                    </a:p>
                  </a:txBody>
                  <a:tcPr marL="68570" marR="685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effectLst/>
                          <a:latin typeface="Arial" charset="0"/>
                        </a:rPr>
                        <a:t>9999</a:t>
                      </a:r>
                      <a:endParaRPr lang="ru-RU" sz="1400" b="0" i="0" dirty="0">
                        <a:effectLst/>
                        <a:latin typeface="Arial" charset="0"/>
                        <a:ea typeface="ＭＳ 明朝" charset="-128"/>
                        <a:cs typeface="Arial" charset="0"/>
                      </a:endParaRPr>
                    </a:p>
                  </a:txBody>
                  <a:tcPr marL="68570" marR="68570" marT="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effectLst/>
                          <a:latin typeface="Arial" charset="0"/>
                        </a:rPr>
                        <a:t>10</a:t>
                      </a:r>
                      <a:endParaRPr lang="ru-RU" sz="1400" b="0" i="0" dirty="0">
                        <a:effectLst/>
                        <a:latin typeface="Arial" charset="0"/>
                        <a:ea typeface="ＭＳ 明朝" charset="-128"/>
                        <a:cs typeface="Arial" charset="0"/>
                      </a:endParaRPr>
                    </a:p>
                  </a:txBody>
                  <a:tcPr marL="68570" marR="685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effectLst/>
                          <a:latin typeface="Arial" charset="0"/>
                        </a:rPr>
                        <a:t>49210</a:t>
                      </a:r>
                      <a:endParaRPr lang="ru-RU" sz="1400" b="0" i="0" dirty="0">
                        <a:effectLst/>
                        <a:latin typeface="Arial" charset="0"/>
                        <a:ea typeface="ＭＳ 明朝" charset="-128"/>
                        <a:cs typeface="Arial" charset="0"/>
                      </a:endParaRPr>
                    </a:p>
                  </a:txBody>
                  <a:tcPr marL="68570" marR="685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effectLst/>
                          <a:latin typeface="Arial" charset="0"/>
                        </a:rPr>
                        <a:t>4100,8</a:t>
                      </a:r>
                      <a:endParaRPr lang="ru-RU" sz="1400" b="0" i="0" dirty="0">
                        <a:effectLst/>
                        <a:latin typeface="Arial" charset="0"/>
                        <a:ea typeface="ＭＳ 明朝" charset="-128"/>
                        <a:cs typeface="Arial" charset="0"/>
                      </a:endParaRPr>
                    </a:p>
                  </a:txBody>
                  <a:tcPr marL="68570" marR="685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effectLst/>
                          <a:latin typeface="Arial" charset="0"/>
                        </a:rPr>
                        <a:t>98297,0</a:t>
                      </a:r>
                      <a:endParaRPr lang="ru-RU" sz="1400" b="0" i="0" dirty="0">
                        <a:effectLst/>
                        <a:latin typeface="Arial" charset="0"/>
                        <a:ea typeface="ＭＳ 明朝" charset="-128"/>
                        <a:cs typeface="Arial" charset="0"/>
                      </a:endParaRPr>
                    </a:p>
                  </a:txBody>
                  <a:tcPr marL="68570" marR="685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effectLst/>
                          <a:latin typeface="Arial" charset="0"/>
                        </a:rPr>
                        <a:t>9830</a:t>
                      </a:r>
                      <a:endParaRPr lang="ru-RU" sz="1400" b="0" i="0" dirty="0">
                        <a:effectLst/>
                        <a:latin typeface="Arial" charset="0"/>
                        <a:ea typeface="ＭＳ 明朝" charset="-128"/>
                        <a:cs typeface="Arial" charset="0"/>
                      </a:endParaRPr>
                    </a:p>
                  </a:txBody>
                  <a:tcPr marL="68570" marR="68570" marT="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effectLst/>
                          <a:latin typeface="Arial" charset="0"/>
                        </a:rPr>
                        <a:t>11</a:t>
                      </a:r>
                      <a:endParaRPr lang="ru-RU" sz="1400" b="0" i="0" dirty="0">
                        <a:effectLst/>
                        <a:latin typeface="Arial" charset="0"/>
                        <a:ea typeface="ＭＳ 明朝" charset="-128"/>
                        <a:cs typeface="Arial" charset="0"/>
                      </a:endParaRPr>
                    </a:p>
                  </a:txBody>
                  <a:tcPr marL="68570" marR="685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effectLst/>
                          <a:latin typeface="Arial" charset="0"/>
                        </a:rPr>
                        <a:t>53370</a:t>
                      </a:r>
                      <a:endParaRPr lang="ru-RU" sz="1400" b="0" i="0" dirty="0">
                        <a:effectLst/>
                        <a:latin typeface="Arial" charset="0"/>
                        <a:ea typeface="ＭＳ 明朝" charset="-128"/>
                        <a:cs typeface="Arial" charset="0"/>
                      </a:endParaRPr>
                    </a:p>
                  </a:txBody>
                  <a:tcPr marL="68570" marR="685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effectLst/>
                          <a:latin typeface="Arial" charset="0"/>
                        </a:rPr>
                        <a:t>4447,5</a:t>
                      </a:r>
                      <a:endParaRPr lang="ru-RU" sz="1400" b="0" i="0" dirty="0">
                        <a:effectLst/>
                        <a:latin typeface="Arial" charset="0"/>
                        <a:ea typeface="ＭＳ 明朝" charset="-128"/>
                        <a:cs typeface="Arial" charset="0"/>
                      </a:endParaRPr>
                    </a:p>
                  </a:txBody>
                  <a:tcPr marL="68570" marR="685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effectLst/>
                          <a:latin typeface="Arial" charset="0"/>
                        </a:rPr>
                        <a:t>106606,6</a:t>
                      </a:r>
                      <a:endParaRPr lang="ru-RU" sz="1400" b="0" i="0" dirty="0">
                        <a:effectLst/>
                        <a:latin typeface="Arial" charset="0"/>
                        <a:ea typeface="ＭＳ 明朝" charset="-128"/>
                        <a:cs typeface="Arial" charset="0"/>
                      </a:endParaRPr>
                    </a:p>
                  </a:txBody>
                  <a:tcPr marL="68570" marR="685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effectLst/>
                          <a:latin typeface="Arial" charset="0"/>
                        </a:rPr>
                        <a:t>9692</a:t>
                      </a:r>
                      <a:endParaRPr lang="ru-RU" sz="1400" b="0" i="0" dirty="0">
                        <a:effectLst/>
                        <a:latin typeface="Arial" charset="0"/>
                        <a:ea typeface="ＭＳ 明朝" charset="-128"/>
                        <a:cs typeface="Arial" charset="0"/>
                      </a:endParaRPr>
                    </a:p>
                  </a:txBody>
                  <a:tcPr marL="68570" marR="68570" marT="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effectLst/>
                          <a:latin typeface="Arial" charset="0"/>
                        </a:rPr>
                        <a:t>12</a:t>
                      </a:r>
                      <a:endParaRPr lang="ru-RU" sz="1400" b="0" i="0" dirty="0">
                        <a:effectLst/>
                        <a:latin typeface="Arial" charset="0"/>
                        <a:ea typeface="ＭＳ 明朝" charset="-128"/>
                        <a:cs typeface="Arial" charset="0"/>
                      </a:endParaRPr>
                    </a:p>
                  </a:txBody>
                  <a:tcPr marL="68570" marR="685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effectLst/>
                          <a:latin typeface="Arial" charset="0"/>
                        </a:rPr>
                        <a:t>57530</a:t>
                      </a:r>
                      <a:endParaRPr lang="ru-RU" sz="1400" b="0" i="0" dirty="0">
                        <a:effectLst/>
                        <a:latin typeface="Arial" charset="0"/>
                        <a:ea typeface="ＭＳ 明朝" charset="-128"/>
                        <a:cs typeface="Arial" charset="0"/>
                      </a:endParaRPr>
                    </a:p>
                  </a:txBody>
                  <a:tcPr marL="68570" marR="685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effectLst/>
                          <a:latin typeface="Arial" charset="0"/>
                        </a:rPr>
                        <a:t>4794,2</a:t>
                      </a:r>
                      <a:endParaRPr lang="ru-RU" sz="1400" b="0" i="0" dirty="0">
                        <a:effectLst/>
                        <a:latin typeface="Arial" charset="0"/>
                        <a:ea typeface="ＭＳ 明朝" charset="-128"/>
                        <a:cs typeface="Arial" charset="0"/>
                      </a:endParaRPr>
                    </a:p>
                  </a:txBody>
                  <a:tcPr marL="68570" marR="685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effectLst/>
                          <a:latin typeface="Arial" charset="0"/>
                        </a:rPr>
                        <a:t>114916,2</a:t>
                      </a:r>
                      <a:endParaRPr lang="ru-RU" sz="1400" b="0" i="0" dirty="0">
                        <a:effectLst/>
                        <a:latin typeface="Arial" charset="0"/>
                        <a:ea typeface="ＭＳ 明朝" charset="-128"/>
                        <a:cs typeface="Arial" charset="0"/>
                      </a:endParaRPr>
                    </a:p>
                  </a:txBody>
                  <a:tcPr marL="68570" marR="685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effectLst/>
                          <a:latin typeface="Arial" charset="0"/>
                        </a:rPr>
                        <a:t>9576</a:t>
                      </a:r>
                      <a:endParaRPr lang="ru-RU" sz="1400" b="0" i="0" dirty="0">
                        <a:effectLst/>
                        <a:latin typeface="Arial" charset="0"/>
                        <a:ea typeface="ＭＳ 明朝" charset="-128"/>
                        <a:cs typeface="Arial" charset="0"/>
                      </a:endParaRPr>
                    </a:p>
                  </a:txBody>
                  <a:tcPr marL="68570" marR="68570" marT="0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effectLst/>
                          <a:latin typeface="Arial" charset="0"/>
                        </a:rPr>
                        <a:t>13</a:t>
                      </a:r>
                      <a:endParaRPr lang="ru-RU" sz="1400" b="0" i="0" dirty="0">
                        <a:effectLst/>
                        <a:latin typeface="Arial" charset="0"/>
                        <a:ea typeface="ＭＳ 明朝" charset="-128"/>
                        <a:cs typeface="Arial" charset="0"/>
                      </a:endParaRPr>
                    </a:p>
                  </a:txBody>
                  <a:tcPr marL="68570" marR="685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effectLst/>
                          <a:latin typeface="Arial" charset="0"/>
                        </a:rPr>
                        <a:t>61690</a:t>
                      </a:r>
                      <a:endParaRPr lang="ru-RU" sz="1400" b="0" i="0" dirty="0">
                        <a:effectLst/>
                        <a:latin typeface="Arial" charset="0"/>
                        <a:ea typeface="ＭＳ 明朝" charset="-128"/>
                        <a:cs typeface="Arial" charset="0"/>
                      </a:endParaRPr>
                    </a:p>
                  </a:txBody>
                  <a:tcPr marL="68570" marR="685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effectLst/>
                          <a:latin typeface="Arial" charset="0"/>
                        </a:rPr>
                        <a:t>5140,8</a:t>
                      </a:r>
                      <a:endParaRPr lang="ru-RU" sz="1400" b="0" i="0" dirty="0">
                        <a:effectLst/>
                        <a:latin typeface="Arial" charset="0"/>
                        <a:ea typeface="ＭＳ 明朝" charset="-128"/>
                        <a:cs typeface="Arial" charset="0"/>
                      </a:endParaRPr>
                    </a:p>
                  </a:txBody>
                  <a:tcPr marL="68570" marR="685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effectLst/>
                          <a:latin typeface="Arial" charset="0"/>
                        </a:rPr>
                        <a:t>123225,8</a:t>
                      </a:r>
                      <a:endParaRPr lang="ru-RU" sz="1400" b="0" i="0" dirty="0">
                        <a:effectLst/>
                        <a:latin typeface="Arial" charset="0"/>
                        <a:ea typeface="ＭＳ 明朝" charset="-128"/>
                        <a:cs typeface="Arial" charset="0"/>
                      </a:endParaRPr>
                    </a:p>
                  </a:txBody>
                  <a:tcPr marL="68570" marR="685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effectLst/>
                          <a:latin typeface="Arial" charset="0"/>
                        </a:rPr>
                        <a:t>9479</a:t>
                      </a:r>
                      <a:endParaRPr lang="ru-RU" sz="1400" b="0" i="0" dirty="0">
                        <a:effectLst/>
                        <a:latin typeface="Arial" charset="0"/>
                        <a:ea typeface="ＭＳ 明朝" charset="-128"/>
                        <a:cs typeface="Arial" charset="0"/>
                      </a:endParaRPr>
                    </a:p>
                  </a:txBody>
                  <a:tcPr marL="68570" marR="68570" marT="0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effectLst/>
                          <a:latin typeface="Arial" charset="0"/>
                        </a:rPr>
                        <a:t>14</a:t>
                      </a:r>
                      <a:endParaRPr lang="ru-RU" sz="1400" b="0" i="0" dirty="0">
                        <a:effectLst/>
                        <a:latin typeface="Arial" charset="0"/>
                        <a:ea typeface="ＭＳ 明朝" charset="-128"/>
                        <a:cs typeface="Arial" charset="0"/>
                      </a:endParaRPr>
                    </a:p>
                  </a:txBody>
                  <a:tcPr marL="68570" marR="685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effectLst/>
                          <a:latin typeface="Arial" charset="0"/>
                        </a:rPr>
                        <a:t>65850</a:t>
                      </a:r>
                      <a:endParaRPr lang="ru-RU" sz="1400" b="0" i="0" dirty="0">
                        <a:effectLst/>
                        <a:latin typeface="Arial" charset="0"/>
                        <a:ea typeface="ＭＳ 明朝" charset="-128"/>
                        <a:cs typeface="Arial" charset="0"/>
                      </a:endParaRPr>
                    </a:p>
                  </a:txBody>
                  <a:tcPr marL="68570" marR="685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effectLst/>
                          <a:latin typeface="Arial" charset="0"/>
                        </a:rPr>
                        <a:t>5487,5</a:t>
                      </a:r>
                      <a:endParaRPr lang="ru-RU" sz="1400" b="0" i="0" dirty="0">
                        <a:effectLst/>
                        <a:latin typeface="Arial" charset="0"/>
                        <a:ea typeface="ＭＳ 明朝" charset="-128"/>
                        <a:cs typeface="Arial" charset="0"/>
                      </a:endParaRPr>
                    </a:p>
                  </a:txBody>
                  <a:tcPr marL="68570" marR="685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effectLst/>
                          <a:latin typeface="Arial" charset="0"/>
                        </a:rPr>
                        <a:t>131535,4</a:t>
                      </a:r>
                      <a:endParaRPr lang="ru-RU" sz="1400" b="0" i="0" dirty="0">
                        <a:effectLst/>
                        <a:latin typeface="Arial" charset="0"/>
                        <a:ea typeface="ＭＳ 明朝" charset="-128"/>
                        <a:cs typeface="Arial" charset="0"/>
                      </a:endParaRPr>
                    </a:p>
                  </a:txBody>
                  <a:tcPr marL="68570" marR="6857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effectLst/>
                          <a:latin typeface="Arial" charset="0"/>
                        </a:rPr>
                        <a:t>9395</a:t>
                      </a:r>
                      <a:endParaRPr lang="ru-RU" sz="1400" b="0" i="0" dirty="0">
                        <a:effectLst/>
                        <a:latin typeface="Arial" charset="0"/>
                        <a:ea typeface="ＭＳ 明朝" charset="-128"/>
                        <a:cs typeface="Arial" charset="0"/>
                      </a:endParaRPr>
                    </a:p>
                  </a:txBody>
                  <a:tcPr marL="68570" marR="68570" marT="0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386807" y="2036626"/>
            <a:ext cx="756126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defRPr/>
            </a:pPr>
            <a:r>
              <a:rPr lang="ru-RU" altLang="ru-RU" sz="1600" b="1" dirty="0">
                <a:ea typeface="Arial" charset="0"/>
                <a:cs typeface="Arial" charset="0"/>
              </a:rPr>
              <a:t>Административные границы бедности США, 2015 г. (границы «западного среднего класса»), в долларах и рублях по ППС</a:t>
            </a:r>
            <a:endParaRPr lang="ru-RU" altLang="ru-RU" sz="1600" b="1" dirty="0">
              <a:ea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6660232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>
          <a:xfrm>
            <a:off x="2153359" y="282577"/>
            <a:ext cx="8001247" cy="377825"/>
          </a:xfrm>
        </p:spPr>
        <p:txBody>
          <a:bodyPr/>
          <a:lstStyle/>
          <a:p>
            <a:pPr algn="ctr"/>
            <a:r>
              <a:rPr lang="ru-RU" altLang="ru-RU" sz="2400" b="1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Относительный подход</a:t>
            </a:r>
            <a:r>
              <a:rPr lang="en-GB" altLang="ru-RU" sz="2400" b="1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: </a:t>
            </a:r>
            <a:r>
              <a:rPr lang="ru-RU" altLang="ru-RU" sz="2400" b="1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медианный доход</a:t>
            </a:r>
          </a:p>
        </p:txBody>
      </p:sp>
      <p:sp>
        <p:nvSpPr>
          <p:cNvPr id="23554" name="Прямоугольник 4"/>
          <p:cNvSpPr>
            <a:spLocks noChangeArrowheads="1"/>
          </p:cNvSpPr>
          <p:nvPr/>
        </p:nvSpPr>
        <p:spPr bwMode="auto">
          <a:xfrm>
            <a:off x="1703512" y="2133601"/>
            <a:ext cx="936103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charset="2"/>
              <a:buChar char="¨"/>
              <a:defRPr sz="21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charset="2"/>
              <a:buChar char="n"/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¨"/>
              <a:defRPr sz="15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charset="2"/>
              <a:buChar char="§"/>
              <a:defRPr sz="15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15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15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15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15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 b="1" dirty="0"/>
              <a:t>Модель доходной дифференциации в России по относительному подходу с использованием </a:t>
            </a:r>
            <a:r>
              <a:rPr lang="ru-RU" altLang="ru-RU" sz="1600" b="1" dirty="0" err="1"/>
              <a:t>страновой</a:t>
            </a:r>
            <a:r>
              <a:rPr lang="ru-RU" altLang="ru-RU" sz="1600" b="1" dirty="0"/>
              <a:t> медианы, данные РМЭЗ – НИУ ВШЭ и ИС РАН, 2015 г., %</a:t>
            </a:r>
            <a:endParaRPr lang="ru-RU" altLang="ru-RU" sz="1600" dirty="0"/>
          </a:p>
        </p:txBody>
      </p:sp>
      <p:sp>
        <p:nvSpPr>
          <p:cNvPr id="23555" name="Rectangle 1026"/>
          <p:cNvSpPr>
            <a:spLocks noGrp="1" noChangeArrowheads="1"/>
          </p:cNvSpPr>
          <p:nvPr>
            <p:ph type="body" idx="1"/>
          </p:nvPr>
        </p:nvSpPr>
        <p:spPr>
          <a:xfrm>
            <a:off x="767408" y="877889"/>
            <a:ext cx="11017224" cy="1038225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ru-RU" altLang="ru-RU" sz="1600" dirty="0">
                <a:cs typeface="Arial" charset="0"/>
              </a:rPr>
              <a:t>Средний класс обычно включает тех, чьи доходы находятся «вокруг»</a:t>
            </a:r>
            <a:r>
              <a:rPr lang="en-GB" altLang="ru-RU" sz="1600" dirty="0">
                <a:cs typeface="Arial" charset="0"/>
              </a:rPr>
              <a:t> </a:t>
            </a:r>
            <a:r>
              <a:rPr lang="ru-RU" altLang="ru-RU" sz="1600" dirty="0">
                <a:cs typeface="Arial" charset="0"/>
              </a:rPr>
              <a:t>медианного значения </a:t>
            </a:r>
            <a:r>
              <a:rPr lang="en-GB" altLang="ru-RU" sz="1600" dirty="0">
                <a:cs typeface="Arial" charset="0"/>
              </a:rPr>
              <a:t>– </a:t>
            </a:r>
            <a:r>
              <a:rPr lang="ru-RU" altLang="ru-RU" sz="1600" dirty="0">
                <a:cs typeface="Arial" charset="0"/>
              </a:rPr>
              <a:t>от </a:t>
            </a:r>
            <a:r>
              <a:rPr lang="en-GB" altLang="ru-RU" sz="1600" dirty="0">
                <a:cs typeface="Arial" charset="0"/>
              </a:rPr>
              <a:t>0.75</a:t>
            </a:r>
            <a:r>
              <a:rPr lang="ru-RU" altLang="ru-RU" sz="1600" dirty="0">
                <a:cs typeface="Arial" charset="0"/>
              </a:rPr>
              <a:t> до</a:t>
            </a:r>
            <a:r>
              <a:rPr lang="en-GB" altLang="ru-RU" sz="1600" dirty="0">
                <a:cs typeface="Arial" charset="0"/>
              </a:rPr>
              <a:t> 1.25 </a:t>
            </a:r>
            <a:r>
              <a:rPr lang="ru-RU" altLang="ru-RU" sz="1600" dirty="0">
                <a:cs typeface="Arial" charset="0"/>
              </a:rPr>
              <a:t>медианного дохода</a:t>
            </a:r>
            <a:r>
              <a:rPr lang="en-GB" altLang="ru-RU" sz="1600" dirty="0">
                <a:cs typeface="Arial" charset="0"/>
              </a:rPr>
              <a:t>.</a:t>
            </a:r>
            <a:endParaRPr lang="ru-RU" altLang="ru-RU" sz="1600" dirty="0">
              <a:cs typeface="Arial" charset="0"/>
            </a:endParaRPr>
          </a:p>
          <a:p>
            <a:pPr>
              <a:buFont typeface="Arial" charset="0"/>
              <a:buChar char="•"/>
            </a:pPr>
            <a:r>
              <a:rPr lang="ru-RU" altLang="ru-RU" sz="1600" dirty="0">
                <a:cs typeface="Arial" charset="0"/>
              </a:rPr>
              <a:t>Верхняя граница среднего класса часто проводится выше</a:t>
            </a:r>
            <a:r>
              <a:rPr lang="mr-IN" altLang="ru-RU" sz="1600" dirty="0">
                <a:cs typeface="Arial" charset="0"/>
              </a:rPr>
              <a:t>–</a:t>
            </a:r>
            <a:r>
              <a:rPr lang="ru-RU" altLang="ru-RU" sz="1600" dirty="0">
                <a:cs typeface="Arial" charset="0"/>
              </a:rPr>
              <a:t> 2 или 2,5 медианных дохода</a:t>
            </a:r>
          </a:p>
          <a:p>
            <a:pPr>
              <a:buFont typeface="Arial" charset="0"/>
              <a:buChar char="•"/>
            </a:pPr>
            <a:r>
              <a:rPr lang="ru-RU" altLang="ru-RU" sz="1600" dirty="0">
                <a:cs typeface="Arial" charset="0"/>
              </a:rPr>
              <a:t>Границы бедности </a:t>
            </a:r>
            <a:r>
              <a:rPr lang="mr-IN" altLang="ru-RU" sz="1600" dirty="0">
                <a:cs typeface="Arial" charset="0"/>
              </a:rPr>
              <a:t>–</a:t>
            </a:r>
            <a:r>
              <a:rPr lang="ru-RU" altLang="ru-RU" sz="1600" dirty="0">
                <a:cs typeface="Arial" charset="0"/>
              </a:rPr>
              <a:t> 0,5 </a:t>
            </a:r>
            <a:r>
              <a:rPr lang="mr-IN" altLang="ru-RU" sz="1600" dirty="0">
                <a:cs typeface="Arial" charset="0"/>
              </a:rPr>
              <a:t>–</a:t>
            </a:r>
            <a:r>
              <a:rPr lang="ru-RU" altLang="ru-RU" sz="1600" dirty="0">
                <a:cs typeface="Arial" charset="0"/>
              </a:rPr>
              <a:t> 0,75 медианного дохода</a:t>
            </a:r>
            <a:endParaRPr lang="en-GB" altLang="ru-RU" sz="1600" dirty="0">
              <a:cs typeface="Arial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24472"/>
              </p:ext>
            </p:extLst>
          </p:nvPr>
        </p:nvGraphicFramePr>
        <p:xfrm>
          <a:off x="1127448" y="2887977"/>
          <a:ext cx="10513168" cy="3774158"/>
        </p:xfrm>
        <a:graphic>
          <a:graphicData uri="http://schemas.openxmlformats.org/drawingml/2006/table">
            <a:tbl>
              <a:tblPr/>
              <a:tblGrid>
                <a:gridCol w="21014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034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14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034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0344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95277">
                <a:tc gridSpan="2"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charset="2"/>
                        <a:defRPr sz="19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</a:rPr>
                        <a:t>Группы</a:t>
                      </a:r>
                    </a:p>
                  </a:txBody>
                  <a:tcPr marL="68560" marR="68560" marT="34287" marB="3428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E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defTabSz="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 defTabSz="342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charset="2"/>
                        <a:defRPr sz="19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defTabSz="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defTabSz="342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 defTabSz="3429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defTabSz="342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defTabSz="342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defTabSz="342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defTabSz="342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3429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</a:rPr>
                        <a:t>Доходы на члена семьи относительно медианы</a:t>
                      </a:r>
                    </a:p>
                  </a:txBody>
                  <a:tcPr marL="68567" marR="6856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EFFF"/>
                    </a:solidFill>
                  </a:tcPr>
                </a:tc>
                <a:tc>
                  <a:txBody>
                    <a:bodyPr/>
                    <a:lstStyle>
                      <a:lvl1pPr defTabSz="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 defTabSz="342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charset="2"/>
                        <a:defRPr sz="19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defTabSz="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defTabSz="342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 defTabSz="3429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defTabSz="342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defTabSz="342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defTabSz="342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defTabSz="342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3429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</a:rPr>
                        <a:t>РМЭЗ НИУ-ВШЭ, 2015</a:t>
                      </a:r>
                    </a:p>
                  </a:txBody>
                  <a:tcPr marL="68567" marR="6856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EFFF"/>
                    </a:solidFill>
                  </a:tcPr>
                </a:tc>
                <a:tc>
                  <a:txBody>
                    <a:bodyPr/>
                    <a:lstStyle>
                      <a:lvl1pPr defTabSz="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 defTabSz="342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charset="2"/>
                        <a:defRPr sz="19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defTabSz="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defTabSz="342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 defTabSz="3429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defTabSz="342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defTabSz="342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defTabSz="342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defTabSz="342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3429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</a:rPr>
                        <a:t>ИС РАН, 2015</a:t>
                      </a:r>
                    </a:p>
                  </a:txBody>
                  <a:tcPr marL="68567" marR="6856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E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6845">
                <a:tc rowSpan="3">
                  <a:txBody>
                    <a:bodyPr/>
                    <a:lstStyle>
                      <a:lvl1pPr defTabSz="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 defTabSz="342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charset="2"/>
                        <a:defRPr sz="19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defTabSz="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defTabSz="342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 defTabSz="3429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defTabSz="342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defTabSz="342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defTabSz="342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defTabSz="342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3429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</a:rPr>
                        <a:t>Низкодоходные</a:t>
                      </a:r>
                    </a:p>
                  </a:txBody>
                  <a:tcPr marL="68567" marR="6856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BBA8"/>
                    </a:solidFill>
                  </a:tcPr>
                </a:tc>
                <a:tc>
                  <a:txBody>
                    <a:bodyPr/>
                    <a:lstStyle>
                      <a:lvl1pPr defTabSz="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 defTabSz="342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charset="2"/>
                        <a:defRPr sz="19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defTabSz="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defTabSz="342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 defTabSz="3429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defTabSz="342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defTabSz="342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defTabSz="342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defTabSz="342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3429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</a:rPr>
                        <a:t>Глубоко бедные</a:t>
                      </a:r>
                    </a:p>
                  </a:txBody>
                  <a:tcPr marL="68567" marR="6856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BBA8"/>
                    </a:solidFill>
                  </a:tcPr>
                </a:tc>
                <a:tc>
                  <a:txBody>
                    <a:bodyPr/>
                    <a:lstStyle>
                      <a:lvl1pPr defTabSz="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 defTabSz="342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charset="2"/>
                        <a:defRPr sz="19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defTabSz="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defTabSz="342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 defTabSz="3429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defTabSz="342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defTabSz="342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defTabSz="342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defTabSz="342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3429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</a:rPr>
                        <a:t>Менее или равно 0,25 медианы</a:t>
                      </a:r>
                    </a:p>
                  </a:txBody>
                  <a:tcPr marL="68567" marR="6856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BBA8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charset="2"/>
                        <a:defRPr sz="19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</a:rPr>
                        <a:t>1,4</a:t>
                      </a:r>
                      <a:endParaRPr kumimoji="0" lang="ru-RU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</a:endParaRPr>
                    </a:p>
                  </a:txBody>
                  <a:tcPr marL="68560" marR="68560" marT="34287" marB="3428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BBA8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charset="2"/>
                        <a:defRPr sz="19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</a:rPr>
                        <a:t>1,4</a:t>
                      </a:r>
                      <a:endParaRPr kumimoji="0" lang="ru-RU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</a:endParaRPr>
                    </a:p>
                  </a:txBody>
                  <a:tcPr marL="68560" marR="68560" marT="34287" marB="3428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BBA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41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defTabSz="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 defTabSz="342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charset="2"/>
                        <a:defRPr sz="19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defTabSz="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defTabSz="342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 defTabSz="3429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defTabSz="342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defTabSz="342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defTabSz="342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defTabSz="342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3429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</a:rPr>
                        <a:t>Бедные</a:t>
                      </a:r>
                    </a:p>
                  </a:txBody>
                  <a:tcPr marL="68567" marR="6856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BBA8"/>
                    </a:solidFill>
                  </a:tcPr>
                </a:tc>
                <a:tc>
                  <a:txBody>
                    <a:bodyPr/>
                    <a:lstStyle>
                      <a:lvl1pPr defTabSz="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 defTabSz="342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charset="2"/>
                        <a:defRPr sz="19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defTabSz="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defTabSz="342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 defTabSz="3429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defTabSz="342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defTabSz="342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defTabSz="342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defTabSz="342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3429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</a:rPr>
                        <a:t>0,25 - 0,5</a:t>
                      </a:r>
                    </a:p>
                  </a:txBody>
                  <a:tcPr marL="68567" marR="6856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BBA8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charset="2"/>
                        <a:defRPr sz="19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</a:rPr>
                        <a:t>9,5</a:t>
                      </a:r>
                      <a:endParaRPr kumimoji="0" lang="ru-RU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</a:endParaRPr>
                    </a:p>
                  </a:txBody>
                  <a:tcPr marL="68560" marR="68560" marT="34287" marB="3428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BBA8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charset="2"/>
                        <a:defRPr sz="19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</a:rPr>
                        <a:t>9,5</a:t>
                      </a:r>
                      <a:endParaRPr kumimoji="0" lang="ru-RU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</a:endParaRPr>
                    </a:p>
                  </a:txBody>
                  <a:tcPr marL="68560" marR="68560" marT="34287" marB="3428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BBA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241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defTabSz="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 defTabSz="342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charset="2"/>
                        <a:defRPr sz="19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defTabSz="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defTabSz="342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 defTabSz="3429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defTabSz="342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defTabSz="342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defTabSz="342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defTabSz="342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3429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</a:rPr>
                        <a:t>Уязвимые</a:t>
                      </a:r>
                    </a:p>
                  </a:txBody>
                  <a:tcPr marL="68567" marR="6856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BBA8"/>
                    </a:solidFill>
                  </a:tcPr>
                </a:tc>
                <a:tc>
                  <a:txBody>
                    <a:bodyPr/>
                    <a:lstStyle>
                      <a:lvl1pPr defTabSz="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 defTabSz="342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charset="2"/>
                        <a:defRPr sz="19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defTabSz="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defTabSz="342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 defTabSz="3429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defTabSz="342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defTabSz="342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defTabSz="342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defTabSz="342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3429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</a:rPr>
                        <a:t>0,5- 0,75</a:t>
                      </a:r>
                    </a:p>
                  </a:txBody>
                  <a:tcPr marL="68567" marR="6856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BBA8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charset="2"/>
                        <a:defRPr sz="19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</a:rPr>
                        <a:t>19,0</a:t>
                      </a:r>
                      <a:endParaRPr kumimoji="0" lang="ru-RU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</a:endParaRPr>
                    </a:p>
                  </a:txBody>
                  <a:tcPr marL="68560" marR="68560" marT="34287" marB="3428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BBA8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charset="2"/>
                        <a:defRPr sz="19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</a:rPr>
                        <a:t>23,0</a:t>
                      </a:r>
                      <a:endParaRPr kumimoji="0" lang="ru-RU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</a:endParaRPr>
                    </a:p>
                  </a:txBody>
                  <a:tcPr marL="68560" marR="68560" marT="34287" marB="3428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BBA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6845">
                <a:tc rowSpan="2">
                  <a:txBody>
                    <a:bodyPr/>
                    <a:lstStyle>
                      <a:lvl1pPr defTabSz="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 defTabSz="342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charset="2"/>
                        <a:defRPr sz="19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defTabSz="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defTabSz="342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 defTabSz="3429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defTabSz="342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defTabSz="342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defTabSz="342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defTabSz="342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3429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</a:rPr>
                        <a:t>Средние слои</a:t>
                      </a:r>
                    </a:p>
                  </a:txBody>
                  <a:tcPr marL="68567" marR="6856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992"/>
                    </a:solidFill>
                  </a:tcPr>
                </a:tc>
                <a:tc>
                  <a:txBody>
                    <a:bodyPr/>
                    <a:lstStyle>
                      <a:lvl1pPr defTabSz="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 defTabSz="342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charset="2"/>
                        <a:defRPr sz="19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defTabSz="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defTabSz="342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 defTabSz="3429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defTabSz="342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defTabSz="342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defTabSz="342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defTabSz="342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3429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</a:rPr>
                        <a:t>Медианная группа</a:t>
                      </a:r>
                    </a:p>
                  </a:txBody>
                  <a:tcPr marL="68567" marR="6856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992"/>
                    </a:solidFill>
                  </a:tcPr>
                </a:tc>
                <a:tc>
                  <a:txBody>
                    <a:bodyPr/>
                    <a:lstStyle>
                      <a:lvl1pPr defTabSz="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 defTabSz="342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charset="2"/>
                        <a:defRPr sz="19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defTabSz="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defTabSz="342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 defTabSz="3429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defTabSz="342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defTabSz="342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defTabSz="342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defTabSz="342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3429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</a:rPr>
                        <a:t>0,75 - 1,25</a:t>
                      </a:r>
                    </a:p>
                  </a:txBody>
                  <a:tcPr marL="68567" marR="6856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992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charset="2"/>
                        <a:defRPr sz="19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</a:rPr>
                        <a:t>36,8</a:t>
                      </a:r>
                      <a:endParaRPr kumimoji="0" lang="ru-RU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</a:endParaRPr>
                    </a:p>
                  </a:txBody>
                  <a:tcPr marL="68560" marR="68560" marT="34287" marB="3428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992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charset="2"/>
                        <a:defRPr sz="19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</a:rPr>
                        <a:t>34,5</a:t>
                      </a:r>
                      <a:endParaRPr kumimoji="0" lang="ru-RU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</a:endParaRPr>
                    </a:p>
                  </a:txBody>
                  <a:tcPr marL="68560" marR="68560" marT="34287" marB="3428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99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68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defTabSz="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 defTabSz="342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charset="2"/>
                        <a:defRPr sz="19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defTabSz="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defTabSz="342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 defTabSz="3429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defTabSz="342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defTabSz="342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defTabSz="342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defTabSz="342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3429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</a:rPr>
                        <a:t>Среднедоходные </a:t>
                      </a:r>
                    </a:p>
                  </a:txBody>
                  <a:tcPr marL="68567" marR="6856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992"/>
                    </a:solidFill>
                  </a:tcPr>
                </a:tc>
                <a:tc>
                  <a:txBody>
                    <a:bodyPr/>
                    <a:lstStyle>
                      <a:lvl1pPr defTabSz="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 defTabSz="342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charset="2"/>
                        <a:defRPr sz="19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defTabSz="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defTabSz="342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 defTabSz="3429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defTabSz="342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defTabSz="342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defTabSz="342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defTabSz="342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3429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</a:rPr>
                        <a:t>1,25 - 2</a:t>
                      </a:r>
                    </a:p>
                  </a:txBody>
                  <a:tcPr marL="68567" marR="6856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992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charset="2"/>
                        <a:defRPr sz="19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</a:rPr>
                        <a:t>22,7</a:t>
                      </a:r>
                      <a:endParaRPr kumimoji="0" lang="ru-RU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</a:endParaRPr>
                    </a:p>
                  </a:txBody>
                  <a:tcPr marL="68560" marR="68560" marT="34287" marB="3428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992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charset="2"/>
                        <a:defRPr sz="19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</a:rPr>
                        <a:t>21,9</a:t>
                      </a:r>
                      <a:endParaRPr kumimoji="0" lang="ru-RU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</a:endParaRPr>
                    </a:p>
                  </a:txBody>
                  <a:tcPr marL="68560" marR="68560" marT="34287" marB="3428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99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1759">
                <a:tc rowSpan="2">
                  <a:txBody>
                    <a:bodyPr/>
                    <a:lstStyle>
                      <a:lvl1pPr defTabSz="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 defTabSz="342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charset="2"/>
                        <a:defRPr sz="19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defTabSz="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defTabSz="342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 defTabSz="3429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defTabSz="342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defTabSz="342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defTabSz="342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defTabSz="342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3429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</a:rPr>
                        <a:t>Высокодоходные</a:t>
                      </a:r>
                    </a:p>
                  </a:txBody>
                  <a:tcPr marL="68567" marR="6856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 defTabSz="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 defTabSz="342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charset="2"/>
                        <a:defRPr sz="19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defTabSz="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defTabSz="342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 defTabSz="3429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defTabSz="342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defTabSz="342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defTabSz="342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defTabSz="342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3429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</a:rPr>
                        <a:t>Обеспеченные</a:t>
                      </a:r>
                    </a:p>
                  </a:txBody>
                  <a:tcPr marL="68567" marR="6856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 defTabSz="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 defTabSz="342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charset="2"/>
                        <a:defRPr sz="19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defTabSz="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defTabSz="342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 defTabSz="3429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defTabSz="342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defTabSz="342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defTabSz="342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defTabSz="342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3429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</a:rPr>
                        <a:t>2 - 4</a:t>
                      </a:r>
                    </a:p>
                  </a:txBody>
                  <a:tcPr marL="68567" marR="6856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charset="2"/>
                        <a:defRPr sz="19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</a:rPr>
                        <a:t>9,4</a:t>
                      </a:r>
                      <a:endParaRPr kumimoji="0" lang="ru-RU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</a:endParaRPr>
                    </a:p>
                  </a:txBody>
                  <a:tcPr marL="68560" marR="68560" marT="34287" marB="3428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charset="2"/>
                        <a:defRPr sz="19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</a:rPr>
                        <a:t>8,5</a:t>
                      </a:r>
                      <a:endParaRPr kumimoji="0" lang="ru-RU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</a:endParaRPr>
                    </a:p>
                  </a:txBody>
                  <a:tcPr marL="68560" marR="68560" marT="34287" marB="3428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175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defTabSz="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 defTabSz="342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charset="2"/>
                        <a:defRPr sz="19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defTabSz="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defTabSz="342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 defTabSz="3429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defTabSz="342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defTabSz="342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defTabSz="342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defTabSz="342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3429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</a:rPr>
                        <a:t>Состоятельные</a:t>
                      </a:r>
                    </a:p>
                  </a:txBody>
                  <a:tcPr marL="68567" marR="6856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 defTabSz="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 defTabSz="342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charset="2"/>
                        <a:defRPr sz="19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defTabSz="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defTabSz="342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 defTabSz="3429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defTabSz="342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defTabSz="342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defTabSz="342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defTabSz="342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3429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</a:rPr>
                        <a:t>Более 4 медиан</a:t>
                      </a:r>
                    </a:p>
                  </a:txBody>
                  <a:tcPr marL="68567" marR="6856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charset="2"/>
                        <a:defRPr sz="19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</a:rPr>
                        <a:t>1,2</a:t>
                      </a:r>
                      <a:endParaRPr kumimoji="0" lang="ru-RU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</a:endParaRPr>
                    </a:p>
                  </a:txBody>
                  <a:tcPr marL="68560" marR="68560" marT="34287" marB="3428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charset="2"/>
                        <a:defRPr sz="19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charset="2"/>
                        <a:defRPr sz="13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</a:rPr>
                        <a:t>1,1</a:t>
                      </a:r>
                      <a:endParaRPr kumimoji="0" lang="ru-RU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</a:endParaRPr>
                    </a:p>
                  </a:txBody>
                  <a:tcPr marL="68560" marR="68560" marT="34287" marB="3428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7440586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719736" y="1590940"/>
            <a:ext cx="1439089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>
              <a:latin typeface="Arial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359695" y="1778603"/>
            <a:ext cx="1462237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>
              <a:latin typeface="Arial" charset="0"/>
            </a:endParaRPr>
          </a:p>
        </p:txBody>
      </p:sp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631504" y="836712"/>
          <a:ext cx="8364586" cy="602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07368" y="232431"/>
            <a:ext cx="11593288" cy="820306"/>
          </a:xfrm>
        </p:spPr>
        <p:txBody>
          <a:bodyPr/>
          <a:lstStyle/>
          <a:p>
            <a:pPr algn="ctr"/>
            <a:r>
              <a:rPr lang="ru-RU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Модели доходной стратификации массовых </a:t>
            </a:r>
            <a:r>
              <a:rPr lang="ru-RU" sz="24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слоев</a:t>
            </a:r>
            <a:r>
              <a:rPr lang="ru-RU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российского общества в 2012 г., построенные на основе данных </a:t>
            </a:r>
            <a:r>
              <a:rPr lang="ru-RU" sz="24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трех</a:t>
            </a:r>
            <a:r>
              <a:rPr lang="ru-RU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разных исследований</a:t>
            </a:r>
            <a:endParaRPr lang="ru-RU" sz="24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68076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>
          <a:xfrm>
            <a:off x="2485579" y="332656"/>
            <a:ext cx="7344667" cy="376238"/>
          </a:xfrm>
        </p:spPr>
        <p:txBody>
          <a:bodyPr/>
          <a:lstStyle/>
          <a:p>
            <a:pPr algn="ctr"/>
            <a:r>
              <a:rPr lang="ru-RU" altLang="ru-RU" sz="2400" b="1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Относительный подход</a:t>
            </a:r>
            <a:r>
              <a:rPr lang="en-GB" altLang="ru-RU" sz="2400" b="1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: </a:t>
            </a:r>
            <a:r>
              <a:rPr lang="ru-RU" altLang="ru-RU" sz="2400" b="1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медианный доход</a:t>
            </a:r>
          </a:p>
        </p:txBody>
      </p:sp>
      <p:sp>
        <p:nvSpPr>
          <p:cNvPr id="25602" name="Прямоугольник 4"/>
          <p:cNvSpPr>
            <a:spLocks noChangeArrowheads="1"/>
          </p:cNvSpPr>
          <p:nvPr/>
        </p:nvSpPr>
        <p:spPr bwMode="auto">
          <a:xfrm>
            <a:off x="1487488" y="1092483"/>
            <a:ext cx="877525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charset="2"/>
              <a:buChar char="¨"/>
              <a:defRPr sz="21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charset="2"/>
              <a:buChar char="n"/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¨"/>
              <a:defRPr sz="15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charset="2"/>
              <a:buChar char="§"/>
              <a:defRPr sz="15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15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15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15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15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 b="1" dirty="0"/>
              <a:t>Динамика модели доходной стратификации России по относительному подходу с использованием страновой медианы, РМЭЗ НИУ ВШЭ, %</a:t>
            </a:r>
            <a:r>
              <a:rPr lang="ru-RU" altLang="ru-RU" sz="1600" dirty="0"/>
              <a:t> </a:t>
            </a:r>
          </a:p>
        </p:txBody>
      </p:sp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45F35BED-784F-4C9B-B606-E626F03C795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23376199"/>
              </p:ext>
            </p:extLst>
          </p:nvPr>
        </p:nvGraphicFramePr>
        <p:xfrm>
          <a:off x="1091444" y="2060848"/>
          <a:ext cx="10549172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79983413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79297"/>
              </p:ext>
            </p:extLst>
          </p:nvPr>
        </p:nvGraphicFramePr>
        <p:xfrm>
          <a:off x="767408" y="1340769"/>
          <a:ext cx="10771719" cy="26776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55166">
                  <a:extLst>
                    <a:ext uri="{9D8B030D-6E8A-4147-A177-3AD203B41FA5}">
                      <a16:colId xmlns:a16="http://schemas.microsoft.com/office/drawing/2014/main" val="1108788444"/>
                    </a:ext>
                  </a:extLst>
                </a:gridCol>
                <a:gridCol w="1007165">
                  <a:extLst>
                    <a:ext uri="{9D8B030D-6E8A-4147-A177-3AD203B41FA5}">
                      <a16:colId xmlns:a16="http://schemas.microsoft.com/office/drawing/2014/main" val="403243440"/>
                    </a:ext>
                  </a:extLst>
                </a:gridCol>
                <a:gridCol w="1316900">
                  <a:extLst>
                    <a:ext uri="{9D8B030D-6E8A-4147-A177-3AD203B41FA5}">
                      <a16:colId xmlns:a16="http://schemas.microsoft.com/office/drawing/2014/main" val="3871711511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3117317860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1825803655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630654169"/>
                    </a:ext>
                  </a:extLst>
                </a:gridCol>
              </a:tblGrid>
              <a:tr h="6231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ru-RU" sz="1800" b="0" i="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1" i="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Бедные</a:t>
                      </a:r>
                      <a:endParaRPr lang="ru-RU" sz="1800" b="1" i="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i="0" baseline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Уязвимые</a:t>
                      </a:r>
                      <a:r>
                        <a:rPr lang="ru-RU" sz="1800" b="1" i="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слои</a:t>
                      </a:r>
                      <a:endParaRPr lang="ru-RU" sz="1800" b="1" i="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1" i="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Медианная группа</a:t>
                      </a:r>
                      <a:endParaRPr lang="ru-RU" sz="1800" b="1" i="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1" i="0" baseline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Среднедоход</a:t>
                      </a:r>
                      <a:r>
                        <a:rPr lang="en-US" sz="1800" b="1" i="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r>
                        <a:rPr lang="ru-RU" sz="1800" b="1" i="0" baseline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ные</a:t>
                      </a:r>
                      <a:r>
                        <a:rPr lang="ru-RU" sz="1800" b="1" i="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слои</a:t>
                      </a:r>
                      <a:endParaRPr lang="ru-RU" sz="1800" b="1" i="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1" i="0" baseline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Высокодоход</a:t>
                      </a:r>
                      <a:r>
                        <a:rPr lang="en-US" sz="1800" b="1" i="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r>
                        <a:rPr lang="ru-RU" sz="1800" b="1" i="0" baseline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ные</a:t>
                      </a:r>
                      <a:r>
                        <a:rPr lang="ru-RU" sz="1800" b="1" i="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слои</a:t>
                      </a:r>
                      <a:endParaRPr lang="ru-RU" sz="1800" b="1" i="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4965166"/>
                  </a:ext>
                </a:extLst>
              </a:tr>
              <a:tr h="2934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Руководители и предприниматели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17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1881525"/>
                  </a:ext>
                </a:extLst>
              </a:tr>
              <a:tr h="2934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Специалисты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7662814"/>
                  </a:ext>
                </a:extLst>
              </a:tr>
              <a:tr h="2934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Служащие и самозанятые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4215486"/>
                  </a:ext>
                </a:extLst>
              </a:tr>
              <a:tr h="2934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Рядовые работники торговли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9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2175901"/>
                  </a:ext>
                </a:extLst>
              </a:tr>
              <a:tr h="2934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Рабочие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48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39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0215573"/>
                  </a:ext>
                </a:extLst>
              </a:tr>
              <a:tr h="58699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baseline="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Справочно: доля неработающих пенсионеров в группе</a:t>
                      </a:r>
                      <a:endParaRPr lang="ru-RU" sz="1800" b="1" i="1" baseline="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baseline="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baseline="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baseline="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baseline="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baseline="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9322569"/>
                  </a:ext>
                </a:extLst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767408" y="404664"/>
            <a:ext cx="104411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Социально-профессиональный статус работающих представителей разных </a:t>
            </a:r>
            <a:r>
              <a:rPr lang="ru-RU" sz="2400" b="1" dirty="0" err="1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слоев</a:t>
            </a:r>
            <a:r>
              <a:rPr lang="ru-RU" sz="2400" b="1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, 2015, %</a:t>
            </a:r>
            <a:r>
              <a:rPr lang="en-US" sz="2400" b="1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ru-RU" sz="2400" b="1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от работающих</a:t>
            </a:r>
            <a:endParaRPr lang="ru-RU" sz="2400" dirty="0">
              <a:solidFill>
                <a:srgbClr val="C00000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74240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30264" y="476672"/>
            <a:ext cx="104411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Место жительства представителей разных </a:t>
            </a:r>
            <a:r>
              <a:rPr lang="ru-RU" sz="2400" b="1" dirty="0" err="1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слоев</a:t>
            </a:r>
            <a:r>
              <a:rPr lang="ru-RU" sz="2400" b="1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, 2015, %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0803436"/>
              </p:ext>
            </p:extLst>
          </p:nvPr>
        </p:nvGraphicFramePr>
        <p:xfrm>
          <a:off x="650244" y="1340768"/>
          <a:ext cx="10801200" cy="2432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80320">
                  <a:extLst>
                    <a:ext uri="{9D8B030D-6E8A-4147-A177-3AD203B41FA5}">
                      <a16:colId xmlns:a16="http://schemas.microsoft.com/office/drawing/2014/main" val="3142717983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1610998392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128994833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437456698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1961888707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31194860"/>
                    </a:ext>
                  </a:extLst>
                </a:gridCol>
              </a:tblGrid>
              <a:tr h="6480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Место жительства</a:t>
                      </a:r>
                      <a:endParaRPr lang="ru-RU" sz="180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Бедные</a:t>
                      </a:r>
                      <a:endParaRPr lang="ru-RU" sz="180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aseline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Уязвимые</a:t>
                      </a:r>
                      <a:r>
                        <a:rPr lang="ru-RU" sz="18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слои</a:t>
                      </a:r>
                      <a:endParaRPr lang="ru-RU" sz="180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Медианная группа</a:t>
                      </a:r>
                      <a:endParaRPr lang="ru-RU" sz="180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aseline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Среднедоходные</a:t>
                      </a:r>
                      <a:r>
                        <a:rPr lang="ru-RU" sz="18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слои</a:t>
                      </a:r>
                      <a:endParaRPr lang="ru-RU" sz="180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Высокодоходные слои</a:t>
                      </a:r>
                      <a:endParaRPr lang="ru-RU" sz="180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978568"/>
                  </a:ext>
                </a:extLst>
              </a:tr>
              <a:tr h="3167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Москва и Петербург</a:t>
                      </a:r>
                      <a:endParaRPr lang="ru-RU" sz="180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80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80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80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80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6441790"/>
                  </a:ext>
                </a:extLst>
              </a:tr>
              <a:tr h="5869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Областные, краевые, республиканские центры </a:t>
                      </a:r>
                      <a:endParaRPr lang="ru-RU" sz="180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800" baseline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80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80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ru-RU" sz="180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36</a:t>
                      </a:r>
                      <a:endParaRPr lang="ru-RU" sz="180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3022760"/>
                  </a:ext>
                </a:extLst>
              </a:tr>
              <a:tr h="2934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Райцентры</a:t>
                      </a:r>
                      <a:endParaRPr lang="ru-RU" sz="180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  <a:endParaRPr lang="ru-RU" sz="180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80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ru-RU" sz="180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  <a:endParaRPr lang="ru-RU" sz="180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  <a:endParaRPr lang="ru-RU" sz="180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3153776"/>
                  </a:ext>
                </a:extLst>
              </a:tr>
              <a:tr h="2934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ПГТ</a:t>
                      </a:r>
                      <a:endParaRPr lang="ru-RU" sz="180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baseline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800" baseline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80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80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80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483325"/>
                  </a:ext>
                </a:extLst>
              </a:tr>
              <a:tr h="2934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Села</a:t>
                      </a:r>
                      <a:endParaRPr lang="ru-RU" sz="180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  <a:endParaRPr lang="ru-RU" sz="180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ru-RU" sz="180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80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80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80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52743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0894963"/>
      </p:ext>
    </p:extLst>
  </p:cSld>
  <p:clrMapOvr>
    <a:masterClrMapping/>
  </p:clrMapOvr>
</p:sld>
</file>

<file path=ppt/theme/theme1.xml><?xml version="1.0" encoding="utf-8"?>
<a:theme xmlns:a="http://schemas.openxmlformats.org/drawingml/2006/main" name="Уровень">
  <a:themeElements>
    <a:clrScheme name="Уровень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Уровень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Уровень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Уровень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Уровень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Уровень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Уровень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Уровень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Уровень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Уровень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Level</Template>
  <TotalTime>26745</TotalTime>
  <Words>2144</Words>
  <Application>Microsoft Office PowerPoint</Application>
  <PresentationFormat>Широкоэкранный</PresentationFormat>
  <Paragraphs>344</Paragraphs>
  <Slides>21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7" baseType="lpstr">
      <vt:lpstr>Arial</vt:lpstr>
      <vt:lpstr>Garamond</vt:lpstr>
      <vt:lpstr>Times New Roman</vt:lpstr>
      <vt:lpstr>Trebuchet MS</vt:lpstr>
      <vt:lpstr>Wingdings</vt:lpstr>
      <vt:lpstr>Уровень</vt:lpstr>
      <vt:lpstr>Что изучение социальной структуры может дать социально-экономической политике?   </vt:lpstr>
      <vt:lpstr>Абсолютный подход в российской статистике</vt:lpstr>
      <vt:lpstr>Абсолютный подход: Всемирный банк</vt:lpstr>
      <vt:lpstr>«Западный средний класс»</vt:lpstr>
      <vt:lpstr>Относительный подход: медианный доход</vt:lpstr>
      <vt:lpstr>Модели доходной стратификации массовых слоев российского общества в 2012 г., построенные на основе данных трех разных исследований</vt:lpstr>
      <vt:lpstr>Относительный подход: медианный доход</vt:lpstr>
      <vt:lpstr>Презентация PowerPoint</vt:lpstr>
      <vt:lpstr>Презентация PowerPoint</vt:lpstr>
      <vt:lpstr>Презентация PowerPoint</vt:lpstr>
      <vt:lpstr>Модели доходной стратификации в России, Китае и Венесуэле, ISSP, 2012 г., %</vt:lpstr>
      <vt:lpstr>Модели доходной стратификации в России, Китае и Венесуэле, скорректированные с учетом разницы в медиане доходов, ISSP, 2012 г., %</vt:lpstr>
      <vt:lpstr>Модели доходной стратификации в России, Венгрии и Болгарии, ISSP, 2012 г., %</vt:lpstr>
      <vt:lpstr>Презентация PowerPoint</vt:lpstr>
      <vt:lpstr>Презентация PowerPoint</vt:lpstr>
      <vt:lpstr>ВЫВОДЫ - 1</vt:lpstr>
      <vt:lpstr>ВЫВОДЫ - 2</vt:lpstr>
      <vt:lpstr>Модели стратификации массовых слоев российского общества по жизненным шансам в 2015 г., построенные на основе данных двух разных исследований</vt:lpstr>
      <vt:lpstr>ВЫВОДЫ </vt:lpstr>
      <vt:lpstr>Презентация PowerPoint</vt:lpstr>
      <vt:lpstr>ВЫВОДЫ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Tihonova</dc:creator>
  <cp:lastModifiedBy>Anatoly Berlin</cp:lastModifiedBy>
  <cp:revision>568</cp:revision>
  <dcterms:created xsi:type="dcterms:W3CDTF">2006-10-05T19:09:10Z</dcterms:created>
  <dcterms:modified xsi:type="dcterms:W3CDTF">2019-01-16T10:33:49Z</dcterms:modified>
</cp:coreProperties>
</file>