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428" r:id="rId9"/>
    <p:sldId id="257" r:id="rId10"/>
    <p:sldId id="429" r:id="rId11"/>
    <p:sldId id="430" r:id="rId12"/>
    <p:sldId id="431" r:id="rId13"/>
    <p:sldId id="43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41;&#1054;&#1051;&#1068;&#1064;&#1054;&#1049;%20&#1055;&#1051;&#1040;&#1053;\&#1069;&#1063;&#1055;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Лист2!$B$4</c:f>
              <c:strCache>
                <c:ptCount val="1"/>
                <c:pt idx="0">
                  <c:v>Old Eur moder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Лист2!$C$3:$AH$3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Лист2!$C$4:$AH$4</c:f>
              <c:numCache>
                <c:formatCode>0.0</c:formatCode>
                <c:ptCount val="32"/>
                <c:pt idx="0">
                  <c:v>3.2999999999999994</c:v>
                </c:pt>
                <c:pt idx="1">
                  <c:v>3.2285714285714282</c:v>
                </c:pt>
                <c:pt idx="2">
                  <c:v>3.2714285714285714</c:v>
                </c:pt>
                <c:pt idx="3">
                  <c:v>3.1857142857142855</c:v>
                </c:pt>
                <c:pt idx="4">
                  <c:v>3.2857142857142851</c:v>
                </c:pt>
                <c:pt idx="5">
                  <c:v>3.2714285714285714</c:v>
                </c:pt>
                <c:pt idx="6">
                  <c:v>3.3142857142857141</c:v>
                </c:pt>
                <c:pt idx="7">
                  <c:v>3.342857142857143</c:v>
                </c:pt>
                <c:pt idx="8">
                  <c:v>3.3571428571428577</c:v>
                </c:pt>
                <c:pt idx="9">
                  <c:v>3.4</c:v>
                </c:pt>
                <c:pt idx="10">
                  <c:v>3.3000000000000003</c:v>
                </c:pt>
                <c:pt idx="11">
                  <c:v>3.3142857142857141</c:v>
                </c:pt>
                <c:pt idx="12">
                  <c:v>3.1857142857142855</c:v>
                </c:pt>
                <c:pt idx="13">
                  <c:v>3.1857142857142855</c:v>
                </c:pt>
                <c:pt idx="14">
                  <c:v>3.1857142857142855</c:v>
                </c:pt>
                <c:pt idx="15">
                  <c:v>3.3428571428571425</c:v>
                </c:pt>
                <c:pt idx="16">
                  <c:v>3.4428571428571431</c:v>
                </c:pt>
                <c:pt idx="17">
                  <c:v>3.4428571428571431</c:v>
                </c:pt>
                <c:pt idx="18">
                  <c:v>3.5714285714285721</c:v>
                </c:pt>
                <c:pt idx="19">
                  <c:v>3.8285714285714287</c:v>
                </c:pt>
                <c:pt idx="20">
                  <c:v>3.842857142857143</c:v>
                </c:pt>
                <c:pt idx="21">
                  <c:v>3.9571428571428577</c:v>
                </c:pt>
                <c:pt idx="22">
                  <c:v>3.9714285714285715</c:v>
                </c:pt>
                <c:pt idx="23">
                  <c:v>3.9142857142857141</c:v>
                </c:pt>
                <c:pt idx="24">
                  <c:v>3.9142857142857141</c:v>
                </c:pt>
                <c:pt idx="25">
                  <c:v>4.1857142857142851</c:v>
                </c:pt>
                <c:pt idx="26">
                  <c:v>4.3285714285714283</c:v>
                </c:pt>
                <c:pt idx="27">
                  <c:v>4.2</c:v>
                </c:pt>
                <c:pt idx="28">
                  <c:v>4.2</c:v>
                </c:pt>
                <c:pt idx="29">
                  <c:v>4.6857142857142851</c:v>
                </c:pt>
                <c:pt idx="30">
                  <c:v>4.6285714285714281</c:v>
                </c:pt>
                <c:pt idx="31">
                  <c:v>4.7285714285714286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04-4197-92D6-55479E93D158}"/>
            </c:ext>
          </c:extLst>
        </c:ser>
        <c:ser>
          <c:idx val="1"/>
          <c:order val="1"/>
          <c:tx>
            <c:strRef>
              <c:f>Лист2!$B$5</c:f>
              <c:strCache>
                <c:ptCount val="1"/>
                <c:pt idx="0">
                  <c:v>Old Eur extreme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Лист2!$C$3:$AH$3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Лист2!$C$5:$AH$5</c:f>
              <c:numCache>
                <c:formatCode>0.0</c:formatCode>
                <c:ptCount val="32"/>
                <c:pt idx="0">
                  <c:v>4.4749999999999996</c:v>
                </c:pt>
                <c:pt idx="1">
                  <c:v>5.6333333333333329</c:v>
                </c:pt>
                <c:pt idx="2">
                  <c:v>5.9666666666666659</c:v>
                </c:pt>
                <c:pt idx="3">
                  <c:v>6.3666666666666663</c:v>
                </c:pt>
                <c:pt idx="4">
                  <c:v>6.6833333333333336</c:v>
                </c:pt>
                <c:pt idx="5">
                  <c:v>6.583333333333333</c:v>
                </c:pt>
                <c:pt idx="6">
                  <c:v>6.6166666666666671</c:v>
                </c:pt>
                <c:pt idx="7">
                  <c:v>6.6000000000000005</c:v>
                </c:pt>
                <c:pt idx="8">
                  <c:v>6.5166666666666666</c:v>
                </c:pt>
                <c:pt idx="9">
                  <c:v>6.6333333333333329</c:v>
                </c:pt>
                <c:pt idx="10">
                  <c:v>6.6333333333333329</c:v>
                </c:pt>
                <c:pt idx="11">
                  <c:v>6.5</c:v>
                </c:pt>
                <c:pt idx="12">
                  <c:v>6.3833333333333329</c:v>
                </c:pt>
                <c:pt idx="13">
                  <c:v>5.9666666666666659</c:v>
                </c:pt>
                <c:pt idx="14">
                  <c:v>5.9666666666666659</c:v>
                </c:pt>
                <c:pt idx="15">
                  <c:v>6.0333333333333323</c:v>
                </c:pt>
                <c:pt idx="16">
                  <c:v>5.6333333333333329</c:v>
                </c:pt>
                <c:pt idx="17">
                  <c:v>5.8</c:v>
                </c:pt>
                <c:pt idx="18">
                  <c:v>5.916666666666667</c:v>
                </c:pt>
                <c:pt idx="19">
                  <c:v>5.916666666666667</c:v>
                </c:pt>
                <c:pt idx="20">
                  <c:v>6.1166666666666671</c:v>
                </c:pt>
                <c:pt idx="21">
                  <c:v>6.25</c:v>
                </c:pt>
                <c:pt idx="22">
                  <c:v>6.2333333333333334</c:v>
                </c:pt>
                <c:pt idx="23">
                  <c:v>6.4833333333333334</c:v>
                </c:pt>
                <c:pt idx="24">
                  <c:v>6.9833333333333334</c:v>
                </c:pt>
                <c:pt idx="25">
                  <c:v>7.0166666666666666</c:v>
                </c:pt>
                <c:pt idx="26">
                  <c:v>7.0166666666666666</c:v>
                </c:pt>
                <c:pt idx="27">
                  <c:v>7.7166666666666677</c:v>
                </c:pt>
                <c:pt idx="28">
                  <c:v>7.7</c:v>
                </c:pt>
                <c:pt idx="29">
                  <c:v>8.1166666666666671</c:v>
                </c:pt>
                <c:pt idx="30">
                  <c:v>8.1166666666666671</c:v>
                </c:pt>
                <c:pt idx="31">
                  <c:v>8.2249999999999996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804-4197-92D6-55479E93D158}"/>
            </c:ext>
          </c:extLst>
        </c:ser>
        <c:ser>
          <c:idx val="2"/>
          <c:order val="2"/>
          <c:tx>
            <c:strRef>
              <c:f>Лист2!$B$6</c:f>
              <c:strCache>
                <c:ptCount val="1"/>
                <c:pt idx="0">
                  <c:v>Postcom moder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Лист2!$C$3:$AH$3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Лист2!$C$6:$AH$6</c:f>
              <c:numCache>
                <c:formatCode>0.0</c:formatCode>
                <c:ptCount val="32"/>
                <c:pt idx="0">
                  <c:v>4.666666666666667</c:v>
                </c:pt>
                <c:pt idx="1">
                  <c:v>7.4</c:v>
                </c:pt>
                <c:pt idx="2">
                  <c:v>8.7799999999999994</c:v>
                </c:pt>
                <c:pt idx="3">
                  <c:v>7.92</c:v>
                </c:pt>
                <c:pt idx="4">
                  <c:v>7.580000000000001</c:v>
                </c:pt>
                <c:pt idx="5">
                  <c:v>6.8800000000000008</c:v>
                </c:pt>
                <c:pt idx="6">
                  <c:v>6.419999999999999</c:v>
                </c:pt>
                <c:pt idx="7">
                  <c:v>5.08</c:v>
                </c:pt>
                <c:pt idx="8">
                  <c:v>4.7200000000000006</c:v>
                </c:pt>
                <c:pt idx="9">
                  <c:v>4.9000000000000004</c:v>
                </c:pt>
                <c:pt idx="10">
                  <c:v>4.9600000000000009</c:v>
                </c:pt>
                <c:pt idx="11">
                  <c:v>4.9600000000000009</c:v>
                </c:pt>
                <c:pt idx="12">
                  <c:v>4.68</c:v>
                </c:pt>
                <c:pt idx="13">
                  <c:v>4.6400000000000006</c:v>
                </c:pt>
                <c:pt idx="14">
                  <c:v>4.6400000000000006</c:v>
                </c:pt>
                <c:pt idx="15">
                  <c:v>4.9000000000000004</c:v>
                </c:pt>
                <c:pt idx="16">
                  <c:v>4.5999999999999996</c:v>
                </c:pt>
                <c:pt idx="17">
                  <c:v>3.78</c:v>
                </c:pt>
                <c:pt idx="18">
                  <c:v>3.78</c:v>
                </c:pt>
                <c:pt idx="19">
                  <c:v>3.78</c:v>
                </c:pt>
                <c:pt idx="20">
                  <c:v>4.3000000000000007</c:v>
                </c:pt>
                <c:pt idx="21">
                  <c:v>4.3600000000000003</c:v>
                </c:pt>
                <c:pt idx="22">
                  <c:v>4.3600000000000003</c:v>
                </c:pt>
                <c:pt idx="23">
                  <c:v>4.5200000000000005</c:v>
                </c:pt>
                <c:pt idx="24">
                  <c:v>4.82</c:v>
                </c:pt>
                <c:pt idx="25">
                  <c:v>5.0599999999999996</c:v>
                </c:pt>
                <c:pt idx="26">
                  <c:v>5.0200000000000005</c:v>
                </c:pt>
                <c:pt idx="27">
                  <c:v>4.88</c:v>
                </c:pt>
                <c:pt idx="28">
                  <c:v>4.8599999999999994</c:v>
                </c:pt>
                <c:pt idx="29">
                  <c:v>4.54</c:v>
                </c:pt>
                <c:pt idx="30">
                  <c:v>4.6079999999999997</c:v>
                </c:pt>
                <c:pt idx="31">
                  <c:v>4.2739999999999991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804-4197-92D6-55479E93D158}"/>
            </c:ext>
          </c:extLst>
        </c:ser>
        <c:ser>
          <c:idx val="3"/>
          <c:order val="3"/>
          <c:tx>
            <c:strRef>
              <c:f>Лист2!$B$7</c:f>
              <c:strCache>
                <c:ptCount val="1"/>
                <c:pt idx="0">
                  <c:v>Postcom extreme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Лист2!$C$3:$AH$3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Лист2!$C$7:$AH$7</c:f>
              <c:numCache>
                <c:formatCode>0.0</c:formatCode>
                <c:ptCount val="32"/>
                <c:pt idx="0">
                  <c:v>5.0750000000000002</c:v>
                </c:pt>
                <c:pt idx="1">
                  <c:v>5.2125000000000004</c:v>
                </c:pt>
                <c:pt idx="2">
                  <c:v>5.67</c:v>
                </c:pt>
                <c:pt idx="3">
                  <c:v>5.7749999999999995</c:v>
                </c:pt>
                <c:pt idx="4">
                  <c:v>5.916666666666667</c:v>
                </c:pt>
                <c:pt idx="5">
                  <c:v>6.5166666666666666</c:v>
                </c:pt>
                <c:pt idx="6">
                  <c:v>6.6333333333333329</c:v>
                </c:pt>
                <c:pt idx="7">
                  <c:v>6.4833333333333334</c:v>
                </c:pt>
                <c:pt idx="8">
                  <c:v>5.916666666666667</c:v>
                </c:pt>
                <c:pt idx="9">
                  <c:v>5.916666666666667</c:v>
                </c:pt>
                <c:pt idx="10">
                  <c:v>5.2833333333333332</c:v>
                </c:pt>
                <c:pt idx="11">
                  <c:v>5.45</c:v>
                </c:pt>
                <c:pt idx="12">
                  <c:v>6.0666666666666664</c:v>
                </c:pt>
                <c:pt idx="13">
                  <c:v>6.0666666666666664</c:v>
                </c:pt>
                <c:pt idx="14">
                  <c:v>5.9666666666666659</c:v>
                </c:pt>
                <c:pt idx="15">
                  <c:v>6</c:v>
                </c:pt>
                <c:pt idx="16">
                  <c:v>5.6333333333333329</c:v>
                </c:pt>
                <c:pt idx="17">
                  <c:v>5.6333333333333329</c:v>
                </c:pt>
                <c:pt idx="18">
                  <c:v>6.083333333333333</c:v>
                </c:pt>
                <c:pt idx="19">
                  <c:v>6.1166666666666671</c:v>
                </c:pt>
                <c:pt idx="20">
                  <c:v>5.5666666666666664</c:v>
                </c:pt>
                <c:pt idx="21">
                  <c:v>5.8</c:v>
                </c:pt>
                <c:pt idx="22">
                  <c:v>4.95</c:v>
                </c:pt>
                <c:pt idx="23">
                  <c:v>5.1333333333333337</c:v>
                </c:pt>
                <c:pt idx="24">
                  <c:v>5.2333333333333334</c:v>
                </c:pt>
                <c:pt idx="25">
                  <c:v>5.2333333333333334</c:v>
                </c:pt>
                <c:pt idx="26">
                  <c:v>5.833333333333333</c:v>
                </c:pt>
                <c:pt idx="27">
                  <c:v>5.7</c:v>
                </c:pt>
                <c:pt idx="28">
                  <c:v>6.666666666666667</c:v>
                </c:pt>
                <c:pt idx="29">
                  <c:v>6.666666666666667</c:v>
                </c:pt>
                <c:pt idx="30">
                  <c:v>7.1733333333333347</c:v>
                </c:pt>
                <c:pt idx="31">
                  <c:v>7.3633333333333342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804-4197-92D6-55479E93D158}"/>
            </c:ext>
          </c:extLst>
        </c:ser>
        <c:ser>
          <c:idx val="4"/>
          <c:order val="4"/>
          <c:tx>
            <c:strRef>
              <c:f>Лист2!$B$8</c:f>
              <c:strCache>
                <c:ptCount val="1"/>
                <c:pt idx="0">
                  <c:v>Akk Europe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Лист2!$C$3:$AH$3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Лист2!$C$8:$AH$8</c:f>
              <c:numCache>
                <c:formatCode>0.0</c:formatCode>
                <c:ptCount val="32"/>
                <c:pt idx="0">
                  <c:v>4.235294117647058</c:v>
                </c:pt>
                <c:pt idx="1">
                  <c:v>5.0613636363636365</c:v>
                </c:pt>
                <c:pt idx="2">
                  <c:v>5.6437499999999998</c:v>
                </c:pt>
                <c:pt idx="3">
                  <c:v>5.5699999999999985</c:v>
                </c:pt>
                <c:pt idx="4">
                  <c:v>5.6079999999999997</c:v>
                </c:pt>
                <c:pt idx="5">
                  <c:v>5.5839999999999996</c:v>
                </c:pt>
                <c:pt idx="6">
                  <c:v>5.54</c:v>
                </c:pt>
                <c:pt idx="7">
                  <c:v>5.24</c:v>
                </c:pt>
                <c:pt idx="8">
                  <c:v>5.0519999999999996</c:v>
                </c:pt>
                <c:pt idx="9">
                  <c:v>5.1279999999999992</c:v>
                </c:pt>
                <c:pt idx="10">
                  <c:v>4.96</c:v>
                </c:pt>
                <c:pt idx="11">
                  <c:v>4.9719999999999995</c:v>
                </c:pt>
                <c:pt idx="12">
                  <c:v>5.0000000000000009</c:v>
                </c:pt>
                <c:pt idx="13">
                  <c:v>4.8920000000000003</c:v>
                </c:pt>
                <c:pt idx="14">
                  <c:v>4.8680000000000003</c:v>
                </c:pt>
                <c:pt idx="15">
                  <c:v>4.9880000000000004</c:v>
                </c:pt>
                <c:pt idx="16">
                  <c:v>4.7760000000000007</c:v>
                </c:pt>
                <c:pt idx="17">
                  <c:v>4.6519999999999992</c:v>
                </c:pt>
                <c:pt idx="18">
                  <c:v>4.8239999999999998</c:v>
                </c:pt>
                <c:pt idx="19">
                  <c:v>4.9039999999999999</c:v>
                </c:pt>
                <c:pt idx="20">
                  <c:v>4.9280000000000008</c:v>
                </c:pt>
                <c:pt idx="21">
                  <c:v>5.0599999999999996</c:v>
                </c:pt>
                <c:pt idx="22">
                  <c:v>4.8559999999999999</c:v>
                </c:pt>
                <c:pt idx="23">
                  <c:v>4.976</c:v>
                </c:pt>
                <c:pt idx="24">
                  <c:v>5.2120000000000006</c:v>
                </c:pt>
                <c:pt idx="25">
                  <c:v>5.3439999999999994</c:v>
                </c:pt>
                <c:pt idx="26">
                  <c:v>5.52</c:v>
                </c:pt>
                <c:pt idx="27">
                  <c:v>5.5920000000000005</c:v>
                </c:pt>
                <c:pt idx="28">
                  <c:v>5.8239999999999998</c:v>
                </c:pt>
                <c:pt idx="29">
                  <c:v>5.9959999999999987</c:v>
                </c:pt>
                <c:pt idx="30">
                  <c:v>6.1151999999999997</c:v>
                </c:pt>
                <c:pt idx="31">
                  <c:v>6.1479999999999997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804-4197-92D6-55479E93D1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903311"/>
        <c:axId val="37333759"/>
      </c:lineChart>
      <c:catAx>
        <c:axId val="479033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333759"/>
        <c:crosses val="autoZero"/>
        <c:auto val="1"/>
        <c:lblAlgn val="ctr"/>
        <c:lblOffset val="100"/>
        <c:noMultiLvlLbl val="0"/>
      </c:catAx>
      <c:valAx>
        <c:axId val="37333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790331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84673-8743-4418-B634-AC7396D3B91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AEF7E-2019-4FB4-B9FC-965C30EE9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04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C4AAE-AA1D-004B-6860-B34FC7663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FF3FBA-2DA0-9E5D-0811-5D13D326C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8FC631-C975-A80B-5636-035FF8896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30C6-4E4F-455A-AFC5-9ED2E9223513}" type="datetime1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403F92-EC89-14B8-8EAC-4BC3FD74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5022A3-EAEE-1547-1642-5A6E13BB8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33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CEC826-ED85-31D0-E2F8-C391196A2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C447B6-9481-62B4-09EC-03CB21B0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93D17E-43A7-041A-1EDA-16A4E20F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16DF-01D5-487A-98DE-21343AE5B554}" type="datetime1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10D11C-0407-D96E-3689-0632E004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4D77A8-8068-8B5B-5F3A-F2984713A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65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41CB257-A813-BFFB-44FB-5AE299E32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19061B-1A22-44F1-D583-81AFF0C29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22BE35-FE0F-7E0C-E424-3F8AEE3EA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F5E1-C557-49FC-9597-3219EBF9627A}" type="datetime1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BE567F-8F17-A91E-BCC1-831A8F3C0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03D167-D118-6A2C-6922-809569A8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61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E854DE-C13D-DB46-6274-EEC6E9E5C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BB9AF1-F6E0-930B-961E-E2AC027B0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4EBF73-03A4-6D1D-E33E-A15934538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7A2B-7945-4895-A562-BB8222BCD1D6}" type="datetime1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BF8482-80E4-DADE-DC97-930D15B50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972EED-05B2-2158-E19A-811477B4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20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D37C6-ECDB-178F-B78E-44133AE95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20F9E6-9569-7AD3-385A-298063C3B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7D553C-401F-9166-52F5-99DD3124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DABFF-6FEF-4FE7-B02B-121925423581}" type="datetime1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10C11E-644F-91C4-9975-F1BAF9BA8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690830-31D2-C9AA-507A-6431B4FF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5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57634A-56FA-E92F-C8B1-75B6C45AD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1CC05F-18BF-3BDC-3FCE-B2E7A13757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66D59E-96D3-A38B-F27C-334C35861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B3E28A-8A1D-3CAB-1433-5F683B3D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BBBC-77C7-4163-A187-2EC410BBD759}" type="datetime1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6C76F5-7F38-8BB8-19D1-EA812AD7F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4A661C-33DB-6E26-F904-60F70CBDF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91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28D3D4-7627-3B31-ED8E-A6DCCC0EC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BB32CC-A133-53C8-D4C1-5EF7D2EA4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7CDC42-D119-9442-3F77-9E05081A6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17A2D2B-F956-5BEF-7D67-71AE90292B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B3E3BB0-EDF0-5158-41F4-1E83AC570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E851CB0-FE2C-4B35-3D4B-7BC610C4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A163-6506-4FE1-A84B-72AE2A814254}" type="datetime1">
              <a:rPr lang="ru-RU" smtClean="0"/>
              <a:t>04.04.2023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E8509C-4289-1AB2-4999-603991CFC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5BCA8E2-0D2E-8257-685A-7FCA4249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98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04E8D-0EFA-E0F3-445D-42ED34737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4C2DED2-E3F4-B2A0-2709-F00BF705E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124E-CCBB-4FAD-944B-1B2215EEB941}" type="datetime1">
              <a:rPr lang="ru-RU" smtClean="0"/>
              <a:t>04.04.2023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0DDD77F-A7B4-51F9-1861-5A7169BD8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3BBC37-21AC-DB1B-5F77-29E5D89DE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48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F4EE60A-3553-0BFF-372C-5DBDDA751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F52F-B7A0-4A10-AE4B-0505EE828C1B}" type="datetime1">
              <a:rPr lang="ru-RU" smtClean="0"/>
              <a:t>04.04.2023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9E25E59-075E-B2E0-80BC-F92B5F8CB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BC8044E-5F42-B9AB-0D87-F49D64E03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55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C0039-CDC8-611A-2DEC-3A6C112CD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5AA38A-492F-D7E4-ACD9-A0FE4E6C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1C9D17-310A-A6B9-A406-ACDEAFF1D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C1505E-693A-A065-C606-914D9B4F7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F027A-EBF4-4035-8502-29291D064014}" type="datetime1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9BB580-AE1B-D48B-42C6-4D1B80BAF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1202FD-BFA6-A7C6-8FF3-9E531D4A8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50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F9B48C-9826-246A-9765-B6E9BFEE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B2A6ED3-47F3-6D6C-B73F-0DC0478C90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B346AE-4E45-5EFB-D3CA-7D937F922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C44250-8DA8-4009-2944-461AECC00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9B914-EB66-4CD4-8FB2-9F70A5C29C1F}" type="datetime1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BBD148-1A87-31DD-8D39-79549C047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7B7C1F-3E07-7A27-25F8-09362C33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16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7FA3C3-F3F9-FD84-0791-E80D9B80B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E8EAA2-233C-5688-FA04-AAB1B048E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52CA9D-5176-F233-0750-2168EE19F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E11B1-24EE-4141-A116-B5B0E0FEAAFF}" type="datetime1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EE05F8-15AA-BE64-1FD9-92C6D0490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D55B26-90F0-81FF-F973-EC0F9BCC99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CA01E-D67C-46B0-85A2-B4BCE9148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99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0BA62D-2AE2-16FA-D1E2-302A1DDDCA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Fragmentation of European Party Systems: Prerequisites, Scenarios, Sequences</a:t>
            </a:r>
            <a:b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(1990-2021)</a:t>
            </a:r>
            <a:b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C55DBA-EEF6-C549-0A19-F014DB7207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Boris Makarenko</a:t>
            </a:r>
          </a:p>
          <a:p>
            <a:r>
              <a:rPr lang="en-US" b="1" dirty="0">
                <a:solidFill>
                  <a:srgbClr val="FF0000"/>
                </a:solidFill>
              </a:rPr>
              <a:t>Professor, HSE University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F78046-FF99-0AE5-EB1A-9925EE1CF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876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047D9C-4E69-09BB-0020-855F4672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Overall Trends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11A50C-0CB9-3485-B0A8-5CC24DBBC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Overall, in 30 years average index of Effective number of parliamentary parties  (ENPP) in 25 countries grew from 4.1 in 1990 to 6.2 in 2021.</a:t>
            </a:r>
          </a:p>
          <a:p>
            <a:r>
              <a:rPr lang="en-US" dirty="0"/>
              <a:t>“Three</a:t>
            </a:r>
            <a:r>
              <a:rPr lang="ru-RU" dirty="0"/>
              <a:t> </a:t>
            </a:r>
            <a:r>
              <a:rPr lang="en-US" dirty="0"/>
              <a:t>leaps” of the ENPP index: </a:t>
            </a:r>
          </a:p>
          <a:p>
            <a:pPr lvl="1"/>
            <a:r>
              <a:rPr lang="en-US" dirty="0"/>
              <a:t> Early 1990s: due to addition of volatile post-communists party systems;</a:t>
            </a:r>
          </a:p>
          <a:p>
            <a:pPr lvl="1"/>
            <a:r>
              <a:rPr lang="en-US" dirty="0"/>
              <a:t>First elections after 2008-2009 economic crisis: “punishing the incumbents”, first surge of populism;</a:t>
            </a:r>
          </a:p>
          <a:p>
            <a:pPr lvl="1"/>
            <a:r>
              <a:rPr lang="en-US" dirty="0"/>
              <a:t>First elections after immigration tsunami of 2015-2016: right-wing populist capitalize the public discontent with its effects.</a:t>
            </a:r>
          </a:p>
          <a:p>
            <a:r>
              <a:rPr lang="en-US" i="1" dirty="0"/>
              <a:t>Three fourths of ENPP increase occurred between 2008 and 2021.</a:t>
            </a:r>
          </a:p>
          <a:p>
            <a:r>
              <a:rPr lang="en-US" dirty="0"/>
              <a:t>The sample of 25 countries subdivided into 4 groups:</a:t>
            </a:r>
          </a:p>
          <a:p>
            <a:pPr lvl="1"/>
            <a:r>
              <a:rPr lang="en-US" dirty="0"/>
              <a:t>2 groups of “old Europe” and “post-communist Europe”</a:t>
            </a:r>
          </a:p>
          <a:p>
            <a:pPr lvl="1"/>
            <a:r>
              <a:rPr lang="en-US" dirty="0"/>
              <a:t>Furtherly sub-divided into systems of “moderate pluralism” and “extreme pluralism” [Sartori], respectively, with ENPP below or above 5 parties. </a:t>
            </a:r>
          </a:p>
          <a:p>
            <a:r>
              <a:rPr lang="en-US" i="1" dirty="0"/>
              <a:t>Of 25 countries, only 5 had systems of extreme pluralism in 1990. By 2021, this number grew to 17 [including 5 countries with ENPP </a:t>
            </a:r>
            <a:r>
              <a:rPr lang="en-US" i="1" dirty="0">
                <a:sym typeface="Symbol" panose="05050102010706020507" pitchFamily="18" charset="2"/>
              </a:rPr>
              <a:t> 5 ≤ 6</a:t>
            </a:r>
            <a:r>
              <a:rPr lang="en-US" i="1" dirty="0"/>
              <a:t>].</a:t>
            </a:r>
            <a:endParaRPr lang="en-US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F1BD99-F482-8098-3931-9F86ACC8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096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DC35559-16A0-81B8-7AB2-B4774DB7F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Old Europe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81FE797A-2EBF-CC77-D13F-CFFDB96295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Moderate pluralism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EE2725B-76B2-5BF7-6E8F-A0C0DF360E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8 countries. Average ENPP grew from 3,2 to 4,7. </a:t>
            </a:r>
          </a:p>
          <a:p>
            <a:r>
              <a:rPr lang="en-US" dirty="0"/>
              <a:t>In six countries the growth of ENPP was  moderate and smooth, though quite a few changes in party systems occurred (UK, Greece, Portugal, Spain, Austria, Sweden).</a:t>
            </a:r>
          </a:p>
          <a:p>
            <a:r>
              <a:rPr lang="en-US" dirty="0"/>
              <a:t>More dramatic changes occurred in:</a:t>
            </a:r>
          </a:p>
          <a:p>
            <a:pPr lvl="1"/>
            <a:r>
              <a:rPr lang="en-US" dirty="0"/>
              <a:t>Germany (growth from 3,2 to 5,8 – three consecutive new cleavages);</a:t>
            </a:r>
          </a:p>
          <a:p>
            <a:pPr lvl="1"/>
            <a:r>
              <a:rPr lang="en-US" dirty="0"/>
              <a:t>Ireland: decline of once strong Labor party.</a:t>
            </a:r>
            <a:endParaRPr lang="ru-RU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6DA15C2D-603E-33EE-4AD8-66E899025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Extreme pluralism</a:t>
            </a:r>
            <a:endParaRPr lang="ru-RU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C31DC337-9B20-2F45-11F0-0A7ABA8CDCD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6 countries. Average ENPP grew from 5,6 to 8,2.</a:t>
            </a:r>
          </a:p>
          <a:p>
            <a:r>
              <a:rPr lang="en-US" dirty="0"/>
              <a:t>In 1990, only two countries (Finland and Belgium) belonged to “extreme pluralism” category. Now all the six do.</a:t>
            </a:r>
          </a:p>
          <a:p>
            <a:r>
              <a:rPr lang="en-US" dirty="0"/>
              <a:t>Dramatic changes (and fragmentation) occurred in party systems in Italy and France.</a:t>
            </a:r>
          </a:p>
          <a:p>
            <a:r>
              <a:rPr lang="en-US" dirty="0"/>
              <a:t>This group also includes the Netherlands and Denmark.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3068F4-6BB9-7AD2-F569-FF0F5AA1E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701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DC35559-16A0-81B8-7AB2-B4774DB7F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Post-communist Europe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81FE797A-2EBF-CC77-D13F-CFFDB96295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Moderate pluralism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EE2725B-76B2-5BF7-6E8F-A0C0DF360E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5 countries. Average ENPP declined from 4,67 to 4,27 (the only case of decline  of 4 groups).</a:t>
            </a:r>
          </a:p>
          <a:p>
            <a:r>
              <a:rPr lang="en-US" dirty="0"/>
              <a:t>The decline is due to emergence of two systems with dominant (Hungary) or near-dominant (Poland) parties .</a:t>
            </a:r>
          </a:p>
          <a:p>
            <a:r>
              <a:rPr lang="en-US" dirty="0"/>
              <a:t>Also includes Estonia and Croatia.</a:t>
            </a:r>
            <a:endParaRPr lang="ru-RU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6DA15C2D-603E-33EE-4AD8-66E899025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Extreme pluralism</a:t>
            </a:r>
            <a:endParaRPr lang="ru-RU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C31DC337-9B20-2F45-11F0-0A7ABA8CDCD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6 countries. Average ENPP grew from 5,08 to 7,36.</a:t>
            </a:r>
          </a:p>
          <a:p>
            <a:r>
              <a:rPr lang="en-US" dirty="0"/>
              <a:t>High volatility of party systems (also cabinets) is observed in most countries.</a:t>
            </a:r>
          </a:p>
          <a:p>
            <a:r>
              <a:rPr lang="en-US" dirty="0"/>
              <a:t>Greatest increase occurred in Bulgaria, Lithuania and Latvia.</a:t>
            </a:r>
          </a:p>
          <a:p>
            <a:r>
              <a:rPr lang="en-US" dirty="0"/>
              <a:t>In Romania, Slovakia and Slovenia ENPP, though high, smoothly declines in recent years.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3068F4-6BB9-7AD2-F569-FF0F5AA1E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29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8D5F77-92DD-D659-F7A7-ED679D52E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Effects of Fragmentation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7FB60E-D94F-4EB0-D857-6B142047B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Effects of fragmentation are significant, but not crucial. Most European countries retain one or two “big” (albeit, smaller</a:t>
            </a:r>
            <a:r>
              <a:rPr lang="ru-RU" dirty="0"/>
              <a:t> </a:t>
            </a:r>
            <a:r>
              <a:rPr lang="en-US" dirty="0"/>
              <a:t>than before) parties. Most of the big </a:t>
            </a:r>
            <a:r>
              <a:rPr lang="en-US"/>
              <a:t>parties belong to one of the </a:t>
            </a:r>
            <a:r>
              <a:rPr lang="en-US" dirty="0"/>
              <a:t>three centrist families (Christian and Social Democrats and Liberals) [calculated on the basis of: </a:t>
            </a:r>
            <a:r>
              <a:rPr lang="en-US" i="1" dirty="0" err="1"/>
              <a:t>Siaroff</a:t>
            </a:r>
            <a:r>
              <a:rPr lang="en-US" i="1" dirty="0"/>
              <a:t> 2019. Comparative European Party Systems</a:t>
            </a:r>
            <a:r>
              <a:rPr lang="en-US" dirty="0"/>
              <a:t>].</a:t>
            </a:r>
          </a:p>
          <a:p>
            <a:r>
              <a:rPr lang="en-US" dirty="0"/>
              <a:t>The role of such “vital center” declines, big parties experience stronger competition from more radical and/or populist competitors.</a:t>
            </a:r>
          </a:p>
          <a:p>
            <a:r>
              <a:rPr lang="en-US" b="1" dirty="0"/>
              <a:t>Positive effects:</a:t>
            </a:r>
            <a:endParaRPr lang="en-US" dirty="0"/>
          </a:p>
          <a:p>
            <a:pPr lvl="1"/>
            <a:r>
              <a:rPr lang="en-US" dirty="0"/>
              <a:t>More nuanced spectrum of political interests is adequately represented in parliaments , systems become more responsive to it and therefore more democratic.</a:t>
            </a:r>
          </a:p>
          <a:p>
            <a:pPr lvl="1"/>
            <a:r>
              <a:rPr lang="en-US" dirty="0"/>
              <a:t>Logic of competition for votes forces many – though not all - radical parties (including populist) to moderate their positions.</a:t>
            </a:r>
          </a:p>
          <a:p>
            <a:r>
              <a:rPr lang="en-US" b="1" dirty="0"/>
              <a:t>Negative effects:</a:t>
            </a:r>
            <a:endParaRPr lang="en-US" dirty="0"/>
          </a:p>
          <a:p>
            <a:pPr lvl="1"/>
            <a:r>
              <a:rPr lang="en-US" dirty="0"/>
              <a:t>Increase of illiberal  and destructive trends in the activity of radical parties.</a:t>
            </a:r>
          </a:p>
          <a:p>
            <a:pPr lvl="1"/>
            <a:r>
              <a:rPr lang="en-US" dirty="0"/>
              <a:t>Building and preserving government coalitions in parliamentary and premier-presidential systems becomes more difficult” parliaments are more fragmented and some parties are not perceived as potential coalition partners (e.g., </a:t>
            </a:r>
            <a:r>
              <a:rPr lang="en-US" i="1" dirty="0"/>
              <a:t>Die </a:t>
            </a:r>
            <a:r>
              <a:rPr lang="en-US" i="1" dirty="0" err="1"/>
              <a:t>Linke</a:t>
            </a:r>
            <a:r>
              <a:rPr lang="en-US" dirty="0"/>
              <a:t> and </a:t>
            </a:r>
            <a:r>
              <a:rPr lang="en-US" i="1" dirty="0" err="1"/>
              <a:t>AfD</a:t>
            </a:r>
            <a:r>
              <a:rPr lang="en-US" dirty="0"/>
              <a:t> in Germany)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204647-04CD-6F67-52FE-1A5EE3A6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97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9AEE9D-2F19-4677-9A45-540CDB17C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Research questions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077669-F3CC-27E2-ADE9-875153501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most European party systems fragment?</a:t>
            </a:r>
          </a:p>
          <a:p>
            <a:r>
              <a:rPr lang="en-US" dirty="0"/>
              <a:t>How – and when exactly – did the systems fragment?</a:t>
            </a:r>
          </a:p>
          <a:p>
            <a:r>
              <a:rPr lang="en-US" dirty="0"/>
              <a:t>Do all party systems fragment in the same way or are there different patterns of fragmentation?</a:t>
            </a:r>
          </a:p>
          <a:p>
            <a:r>
              <a:rPr lang="en-US" dirty="0"/>
              <a:t>How serious are the consequences of the fragmentation?</a:t>
            </a:r>
            <a:endParaRPr lang="ru-RU" dirty="0"/>
          </a:p>
          <a:p>
            <a:endParaRPr lang="ru-RU" dirty="0"/>
          </a:p>
          <a:p>
            <a:r>
              <a:rPr lang="en-US" b="1" dirty="0"/>
              <a:t>Research results published in: </a:t>
            </a:r>
            <a:r>
              <a:rPr lang="ru-RU" sz="1900" dirty="0">
                <a:effectLst/>
              </a:rPr>
              <a:t>Мировая экономика и международные отношения, 2022, том 66, </a:t>
            </a:r>
            <a:r>
              <a:rPr lang="ru-RU" sz="1900" dirty="0" err="1">
                <a:effectLst/>
              </a:rPr>
              <a:t>no</a:t>
            </a:r>
            <a:r>
              <a:rPr lang="ru-RU" sz="1900" dirty="0">
                <a:effectLst/>
              </a:rPr>
              <a:t> 12, сс. 16-26 </a:t>
            </a:r>
          </a:p>
          <a:p>
            <a:r>
              <a:rPr lang="en-US" sz="1900" dirty="0"/>
              <a:t>W</a:t>
            </a:r>
            <a:r>
              <a:rPr lang="ru-RU" sz="1900" dirty="0" err="1">
                <a:effectLst/>
              </a:rPr>
              <a:t>orld</a:t>
            </a:r>
            <a:r>
              <a:rPr lang="ru-RU" sz="1900" dirty="0">
                <a:effectLst/>
              </a:rPr>
              <a:t> </a:t>
            </a:r>
            <a:r>
              <a:rPr lang="ru-RU" sz="1900" dirty="0" err="1">
                <a:effectLst/>
              </a:rPr>
              <a:t>economy</a:t>
            </a:r>
            <a:r>
              <a:rPr lang="ru-RU" sz="1900" dirty="0">
                <a:effectLst/>
              </a:rPr>
              <a:t> </a:t>
            </a:r>
            <a:r>
              <a:rPr lang="ru-RU" sz="1900" dirty="0" err="1">
                <a:effectLst/>
              </a:rPr>
              <a:t>and</a:t>
            </a:r>
            <a:r>
              <a:rPr lang="ru-RU" sz="1900" dirty="0">
                <a:effectLst/>
              </a:rPr>
              <a:t> </a:t>
            </a:r>
            <a:r>
              <a:rPr lang="ru-RU" sz="1900" dirty="0" err="1">
                <a:effectLst/>
              </a:rPr>
              <a:t>international</a:t>
            </a:r>
            <a:r>
              <a:rPr lang="ru-RU" sz="1900" dirty="0">
                <a:effectLst/>
              </a:rPr>
              <a:t> </a:t>
            </a:r>
            <a:r>
              <a:rPr lang="ru-RU" sz="1900" dirty="0" err="1">
                <a:effectLst/>
              </a:rPr>
              <a:t>relations</a:t>
            </a:r>
            <a:r>
              <a:rPr lang="ru-RU" sz="1900" dirty="0">
                <a:effectLst/>
              </a:rPr>
              <a:t>, 2022, </a:t>
            </a:r>
            <a:r>
              <a:rPr lang="ru-RU" sz="1900" dirty="0" err="1">
                <a:effectLst/>
              </a:rPr>
              <a:t>vol</a:t>
            </a:r>
            <a:r>
              <a:rPr lang="ru-RU" sz="1900" dirty="0">
                <a:effectLst/>
              </a:rPr>
              <a:t>. 66, </a:t>
            </a:r>
            <a:r>
              <a:rPr lang="ru-RU" sz="1900" dirty="0" err="1">
                <a:effectLst/>
              </a:rPr>
              <a:t>no</a:t>
            </a:r>
            <a:r>
              <a:rPr lang="ru-RU" sz="1900" dirty="0">
                <a:effectLst/>
              </a:rPr>
              <a:t>. 12, </a:t>
            </a:r>
            <a:r>
              <a:rPr lang="ru-RU" sz="1900" dirty="0" err="1">
                <a:effectLst/>
              </a:rPr>
              <a:t>pp</a:t>
            </a:r>
            <a:r>
              <a:rPr lang="ru-RU" sz="1900" dirty="0">
                <a:effectLst/>
              </a:rPr>
              <a:t>. 16-26</a:t>
            </a:r>
            <a:br>
              <a:rPr lang="ru-RU" sz="1900" dirty="0"/>
            </a:br>
            <a:r>
              <a:rPr lang="ru-RU" sz="1900" i="1" dirty="0"/>
              <a:t>Ф</a:t>
            </a:r>
            <a:r>
              <a:rPr lang="ru-RU" sz="1900" i="1" dirty="0">
                <a:effectLst/>
              </a:rPr>
              <a:t>рагментация европейских партийных систем: причины, сценарии, следствия</a:t>
            </a:r>
            <a:endParaRPr lang="ru-RU" sz="1900" b="1" i="1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949711E-F153-904C-54C4-68F3261E0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42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753DE-28E2-3BDD-FD0B-FA707EE3B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Research Design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A4E940-7F91-CDDB-426B-809F51A0B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Timeframe:</a:t>
            </a:r>
            <a:r>
              <a:rPr lang="en-US" dirty="0"/>
              <a:t> 1990 (or first competitive national parliamentary elections after that date) – 2021.</a:t>
            </a:r>
          </a:p>
          <a:p>
            <a:r>
              <a:rPr lang="en-US" b="1" dirty="0">
                <a:solidFill>
                  <a:srgbClr val="FF0000"/>
                </a:solidFill>
              </a:rPr>
              <a:t>Sample:</a:t>
            </a:r>
            <a:r>
              <a:rPr lang="en-US" dirty="0"/>
              <a:t> 25 EU member states.</a:t>
            </a:r>
          </a:p>
          <a:p>
            <a:r>
              <a:rPr lang="en-US" b="1" dirty="0">
                <a:solidFill>
                  <a:srgbClr val="FF0000"/>
                </a:solidFill>
              </a:rPr>
              <a:t>“Yardstick”: </a:t>
            </a:r>
            <a:r>
              <a:rPr lang="en-US" dirty="0"/>
              <a:t>dynamics of effective number of parliamentary parties.</a:t>
            </a:r>
          </a:p>
          <a:p>
            <a:r>
              <a:rPr lang="en-US" b="1" dirty="0">
                <a:solidFill>
                  <a:srgbClr val="FF0000"/>
                </a:solidFill>
              </a:rPr>
              <a:t>Basic hypothesis: </a:t>
            </a:r>
            <a:r>
              <a:rPr lang="en-US" dirty="0"/>
              <a:t>appearance of new – post-industrial – cleavages implies accretion of configuration of such cleavages in each society. In the logic of </a:t>
            </a:r>
            <a:r>
              <a:rPr lang="en-US" dirty="0" err="1"/>
              <a:t>S.M.Lipset</a:t>
            </a:r>
            <a:r>
              <a:rPr lang="en-US" dirty="0"/>
              <a:t> and </a:t>
            </a:r>
            <a:r>
              <a:rPr lang="en-US" dirty="0" err="1"/>
              <a:t>S.Rokkan</a:t>
            </a:r>
            <a:r>
              <a:rPr lang="en-US" dirty="0"/>
              <a:t> theory of party systems,  larger  number of parties will be required to reflect the interests of all the segments of the political society.</a:t>
            </a:r>
            <a:endParaRPr lang="en-US" b="1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97E4F0B-37B3-8010-9748-87193AA2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1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00C2D-E774-8A38-0885-79F7597C5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caused accretion of cleavages?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1EA16D-1648-FD00-AAEA-C65B473D6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“Quiet revolution” [Inglehart] of values after 1968, ushered in by </a:t>
            </a:r>
            <a:r>
              <a:rPr lang="en-US" i="1" dirty="0"/>
              <a:t>Les </a:t>
            </a:r>
            <a:r>
              <a:rPr lang="en-US" i="1" dirty="0" err="1"/>
              <a:t>Trente</a:t>
            </a:r>
            <a:r>
              <a:rPr lang="en-US" i="1" dirty="0"/>
              <a:t> </a:t>
            </a:r>
            <a:r>
              <a:rPr lang="en-US" i="1" dirty="0" err="1"/>
              <a:t>Glorieuses</a:t>
            </a:r>
            <a:r>
              <a:rPr lang="en-US" i="1" dirty="0"/>
              <a:t> </a:t>
            </a:r>
            <a:r>
              <a:rPr lang="en-US" dirty="0"/>
              <a:t>(30 years of impressive growth): European societies became more liberal and tolerant, more concerned with post-materialist values;</a:t>
            </a:r>
          </a:p>
          <a:p>
            <a:r>
              <a:rPr lang="en-US" dirty="0"/>
              <a:t>Appearance of new – post-Communist -pluralistic party systems which are more volatile because these systems are:</a:t>
            </a:r>
          </a:p>
          <a:p>
            <a:pPr lvl="1"/>
            <a:r>
              <a:rPr lang="en-US" dirty="0"/>
              <a:t>Fully proportional or mixed which stimulates fragmentation;</a:t>
            </a:r>
          </a:p>
          <a:p>
            <a:pPr lvl="1"/>
            <a:r>
              <a:rPr lang="en-US" dirty="0"/>
              <a:t>poorly related to societal cleavages;</a:t>
            </a:r>
          </a:p>
          <a:p>
            <a:pPr lvl="1"/>
            <a:r>
              <a:rPr lang="en-US" dirty="0"/>
              <a:t>suffer  from “civilizational incompetence” [</a:t>
            </a:r>
            <a:r>
              <a:rPr lang="en-US" dirty="0" err="1"/>
              <a:t>Kitschelt</a:t>
            </a:r>
            <a:r>
              <a:rPr lang="en-US" dirty="0"/>
              <a:t>];</a:t>
            </a:r>
          </a:p>
          <a:p>
            <a:pPr lvl="1"/>
            <a:r>
              <a:rPr lang="en-US" dirty="0"/>
              <a:t>often captured by charismatic leaders.</a:t>
            </a:r>
          </a:p>
          <a:p>
            <a:r>
              <a:rPr lang="en-US" dirty="0"/>
              <a:t>“Crisis of trust” in major political parties (</a:t>
            </a:r>
            <a:r>
              <a:rPr lang="en-US" i="1" dirty="0"/>
              <a:t>welcome populism!)</a:t>
            </a:r>
            <a:r>
              <a:rPr lang="en-US" dirty="0"/>
              <a:t> due to:</a:t>
            </a:r>
          </a:p>
          <a:p>
            <a:pPr lvl="1"/>
            <a:r>
              <a:rPr lang="en-US" dirty="0"/>
              <a:t>Slowed down economic growth and shrinking of European middle class;</a:t>
            </a:r>
          </a:p>
          <a:p>
            <a:pPr lvl="1"/>
            <a:r>
              <a:rPr lang="en-US" dirty="0"/>
              <a:t>More open and robust information environment (TV</a:t>
            </a:r>
            <a:r>
              <a:rPr lang="en-US" dirty="0">
                <a:sym typeface="Wingdings" panose="05000000000000000000" pitchFamily="2" charset="2"/>
              </a:rPr>
              <a:t> Internet Social media); societies become more demanding.</a:t>
            </a:r>
          </a:p>
          <a:p>
            <a:r>
              <a:rPr lang="en-US" dirty="0"/>
              <a:t>Two major shocks which aggravated all the above factors:</a:t>
            </a:r>
          </a:p>
          <a:p>
            <a:pPr lvl="1"/>
            <a:r>
              <a:rPr lang="en-US" dirty="0"/>
              <a:t>Global economic crisis of 2008-2009 and its consequences;</a:t>
            </a:r>
          </a:p>
          <a:p>
            <a:pPr lvl="1"/>
            <a:r>
              <a:rPr lang="en-US" dirty="0"/>
              <a:t>Immigration surge which peaked in 2015-2016.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FAE39D-63B5-3895-AE2A-3BA329174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20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C5398A-B331-DF52-4544-C33AABB85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factor of populism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33BF6A-8344-3475-C026-5E3D1E1D1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Populism emerges as a reaction to dissatisfaction of public in elites, which are associated with traditional “big parties”.</a:t>
            </a:r>
            <a:endParaRPr lang="ru-RU" dirty="0"/>
          </a:p>
          <a:p>
            <a:r>
              <a:rPr lang="en-US" dirty="0"/>
              <a:t>Populism “duplicates” in anti-elite language programs of one or more major parties, thus increasing the number of competitive parties.</a:t>
            </a:r>
          </a:p>
          <a:p>
            <a:r>
              <a:rPr lang="en-US" dirty="0"/>
              <a:t>Right-wing populist parties are present now in most European party systems;</a:t>
            </a:r>
          </a:p>
          <a:p>
            <a:r>
              <a:rPr lang="en-US" dirty="0"/>
              <a:t>Left-wing and/or “valence”(neither left, nor right) populist parties do not play any visible role in northern Europe.</a:t>
            </a:r>
          </a:p>
          <a:p>
            <a:r>
              <a:rPr lang="en-US" dirty="0"/>
              <a:t>In a number of countries more than one populist party exists.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CC2323-0AE8-30F0-4FDF-A78326819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660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557BF2B-6523-AB2F-1370-5D85AE33D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Multiple populisms in one country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A370C52-BA84-86EB-C416-94389606CC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Left + right</a:t>
            </a:r>
            <a:endParaRPr lang="ru-RU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F3AB8EDC-91DC-A238-E0E9-FDA78E8EA1E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03338814"/>
              </p:ext>
            </p:extLst>
          </p:nvPr>
        </p:nvGraphicFramePr>
        <p:xfrm>
          <a:off x="839788" y="2505075"/>
          <a:ext cx="5157786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2">
                  <a:extLst>
                    <a:ext uri="{9D8B030D-6E8A-4147-A177-3AD203B41FA5}">
                      <a16:colId xmlns:a16="http://schemas.microsoft.com/office/drawing/2014/main" val="3987932114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931891060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38032959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Country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Left populism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Right populism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86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Spain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Podemos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Vox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609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France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"France Unbowed”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“National Rally” (Le Pen) + “Reconquest “ (</a:t>
                      </a:r>
                      <a:r>
                        <a:rPr lang="en-US" dirty="0" err="1"/>
                        <a:t>Zemmour</a:t>
                      </a:r>
                      <a:r>
                        <a:rPr lang="en-US" dirty="0"/>
                        <a:t>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668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Greece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Syriza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Golden Dawn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341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Germany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“The Left” (Die </a:t>
                      </a:r>
                      <a:r>
                        <a:rPr lang="en-US" dirty="0" err="1"/>
                        <a:t>Linke</a:t>
                      </a:r>
                      <a:r>
                        <a:rPr lang="en-US" dirty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Alternative for Germany (</a:t>
                      </a:r>
                      <a:r>
                        <a:rPr lang="en-US" dirty="0" err="1"/>
                        <a:t>AfD</a:t>
                      </a:r>
                      <a:r>
                        <a:rPr lang="en-US" dirty="0"/>
                        <a:t>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559199"/>
                  </a:ext>
                </a:extLst>
              </a:tr>
            </a:tbl>
          </a:graphicData>
        </a:graphic>
      </p:graphicFrame>
      <p:sp>
        <p:nvSpPr>
          <p:cNvPr id="7" name="Текст 6">
            <a:extLst>
              <a:ext uri="{FF2B5EF4-FFF2-40B4-BE49-F238E27FC236}">
                <a16:creationId xmlns:a16="http://schemas.microsoft.com/office/drawing/2014/main" id="{3FCEAD5D-698E-0F47-19D6-A58299677C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Other</a:t>
            </a:r>
            <a:endParaRPr lang="ru-RU" dirty="0"/>
          </a:p>
        </p:txBody>
      </p:sp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5D1BD920-D802-F14A-8B64-517ADD2B8DBB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40230485"/>
              </p:ext>
            </p:extLst>
          </p:nvPr>
        </p:nvGraphicFramePr>
        <p:xfrm>
          <a:off x="6172200" y="2505075"/>
          <a:ext cx="5183187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729">
                  <a:extLst>
                    <a:ext uri="{9D8B030D-6E8A-4147-A177-3AD203B41FA5}">
                      <a16:colId xmlns:a16="http://schemas.microsoft.com/office/drawing/2014/main" val="1613794840"/>
                    </a:ext>
                  </a:extLst>
                </a:gridCol>
                <a:gridCol w="1727729">
                  <a:extLst>
                    <a:ext uri="{9D8B030D-6E8A-4147-A177-3AD203B41FA5}">
                      <a16:colId xmlns:a16="http://schemas.microsoft.com/office/drawing/2014/main" val="2632948783"/>
                    </a:ext>
                  </a:extLst>
                </a:gridCol>
                <a:gridCol w="1727729">
                  <a:extLst>
                    <a:ext uri="{9D8B030D-6E8A-4147-A177-3AD203B41FA5}">
                      <a16:colId xmlns:a16="http://schemas.microsoft.com/office/drawing/2014/main" val="2718144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Country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Populism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Populism 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568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Netherlands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Party for Freedom (right)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Forum for Democracy (right)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985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Hungary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Fidesz</a:t>
                      </a:r>
                      <a:r>
                        <a:rPr lang="en-US" dirty="0"/>
                        <a:t> (right)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Jobbik (ultra-right)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858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Italy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“5 Stars” (valence)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Lega +</a:t>
                      </a:r>
                    </a:p>
                    <a:p>
                      <a:r>
                        <a:rPr lang="en-US" dirty="0"/>
                        <a:t>Brothers of Italy (both right)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302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Czech Rep.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ANO 2011 (valence)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Freedom and Direct Democracy (right)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509063"/>
                  </a:ext>
                </a:extLst>
              </a:tr>
            </a:tbl>
          </a:graphicData>
        </a:graphic>
      </p:graphicFrame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A98B6DC6-F267-F78C-D487-21D0B234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449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4B4DE-0E4E-F982-7036-740440A5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Non-Populist Alternatives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A902FF2D-D853-7816-36D0-06FCAF652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Greens: </a:t>
            </a:r>
            <a:r>
              <a:rPr lang="en-US" dirty="0"/>
              <a:t> this party family is on the rise in many European countries. They developed from a “single-issue” party into a liberal left, competing with social democrats.</a:t>
            </a:r>
          </a:p>
          <a:p>
            <a:r>
              <a:rPr lang="en-US" b="1" dirty="0"/>
              <a:t>New Liberals:</a:t>
            </a:r>
            <a:r>
              <a:rPr lang="en-US" b="1" i="1" dirty="0"/>
              <a:t> </a:t>
            </a:r>
            <a:r>
              <a:rPr lang="en-US" dirty="0"/>
              <a:t> not a numerous phenomenon. But Macron’s</a:t>
            </a:r>
            <a:r>
              <a:rPr lang="ru-RU" dirty="0"/>
              <a:t> </a:t>
            </a:r>
            <a:r>
              <a:rPr lang="en-US" dirty="0"/>
              <a:t>“Renaissance” in France is a vivid example.</a:t>
            </a:r>
          </a:p>
          <a:p>
            <a:r>
              <a:rPr lang="en-US" b="1" dirty="0"/>
              <a:t>“The other left”: </a:t>
            </a:r>
            <a:r>
              <a:rPr lang="en-US" dirty="0"/>
              <a:t> parties left of social democrats can be found in most party systems, but are present in only a handful of parliaments. Yet, in two cases (Greece and France) populist “new left” replaced social democrats as the largest left-of-center party</a:t>
            </a:r>
            <a:endParaRPr lang="en-US" b="1" dirty="0"/>
          </a:p>
          <a:p>
            <a:endParaRPr lang="ru-RU" b="1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12D99E-70A3-9BAC-80F1-F312294A8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17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FBA495-E290-43BD-8491-EC645FFAA0DF}"/>
              </a:ext>
            </a:extLst>
          </p:cNvPr>
          <p:cNvSpPr txBox="1"/>
          <p:nvPr/>
        </p:nvSpPr>
        <p:spPr>
          <a:xfrm>
            <a:off x="11839663" y="6396335"/>
            <a:ext cx="352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DF207-A07D-492F-BAF3-A4F41C35BBEE}"/>
              </a:ext>
            </a:extLst>
          </p:cNvPr>
          <p:cNvSpPr txBox="1"/>
          <p:nvPr/>
        </p:nvSpPr>
        <p:spPr>
          <a:xfrm>
            <a:off x="352338" y="453006"/>
            <a:ext cx="8472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Overall Trend after </a:t>
            </a:r>
            <a:r>
              <a:rPr lang="ru-RU" sz="2800" dirty="0">
                <a:solidFill>
                  <a:srgbClr val="FF0000"/>
                </a:solidFill>
              </a:rPr>
              <a:t>IX 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Europarliament</a:t>
            </a:r>
            <a:r>
              <a:rPr lang="en-US" sz="2800" dirty="0">
                <a:solidFill>
                  <a:srgbClr val="FF0000"/>
                </a:solidFill>
              </a:rPr>
              <a:t>  elections </a:t>
            </a:r>
            <a:r>
              <a:rPr lang="ru-RU" sz="2800" dirty="0">
                <a:solidFill>
                  <a:srgbClr val="FF0000"/>
                </a:solidFill>
              </a:rPr>
              <a:t>(2019)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E8D629E-DA49-490A-83C1-7743F645A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38" y="1895978"/>
            <a:ext cx="4970477" cy="234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79A1798-EED4-4E20-ADAF-4BA0ACF4B8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7"/>
          <a:stretch/>
        </p:blipFill>
        <p:spPr>
          <a:xfrm>
            <a:off x="352338" y="4491277"/>
            <a:ext cx="4970477" cy="1213236"/>
          </a:xfrm>
          <a:prstGeom prst="rect">
            <a:avLst/>
          </a:prstGeom>
        </p:spPr>
      </p:pic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E511D442-43F2-47FA-84C0-D4EE9304E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848673"/>
              </p:ext>
            </p:extLst>
          </p:nvPr>
        </p:nvGraphicFramePr>
        <p:xfrm>
          <a:off x="5595282" y="1686187"/>
          <a:ext cx="6349243" cy="4360650"/>
        </p:xfrm>
        <a:graphic>
          <a:graphicData uri="http://schemas.openxmlformats.org/drawingml/2006/table">
            <a:tbl>
              <a:tblPr firstRow="1" lastCol="1">
                <a:tableStyleId>{5C22544A-7EE6-4342-B048-85BDC9FD1C3A}</a:tableStyleId>
              </a:tblPr>
              <a:tblGrid>
                <a:gridCol w="887850">
                  <a:extLst>
                    <a:ext uri="{9D8B030D-6E8A-4147-A177-3AD203B41FA5}">
                      <a16:colId xmlns:a16="http://schemas.microsoft.com/office/drawing/2014/main" val="264092435"/>
                    </a:ext>
                  </a:extLst>
                </a:gridCol>
                <a:gridCol w="1493399">
                  <a:extLst>
                    <a:ext uri="{9D8B030D-6E8A-4147-A177-3AD203B41FA5}">
                      <a16:colId xmlns:a16="http://schemas.microsoft.com/office/drawing/2014/main" val="3152235268"/>
                    </a:ext>
                  </a:extLst>
                </a:gridCol>
                <a:gridCol w="1023457">
                  <a:extLst>
                    <a:ext uri="{9D8B030D-6E8A-4147-A177-3AD203B41FA5}">
                      <a16:colId xmlns:a16="http://schemas.microsoft.com/office/drawing/2014/main" val="1273961623"/>
                    </a:ext>
                  </a:extLst>
                </a:gridCol>
                <a:gridCol w="486561">
                  <a:extLst>
                    <a:ext uri="{9D8B030D-6E8A-4147-A177-3AD203B41FA5}">
                      <a16:colId xmlns:a16="http://schemas.microsoft.com/office/drawing/2014/main" val="2884652037"/>
                    </a:ext>
                  </a:extLst>
                </a:gridCol>
                <a:gridCol w="1023457">
                  <a:extLst>
                    <a:ext uri="{9D8B030D-6E8A-4147-A177-3AD203B41FA5}">
                      <a16:colId xmlns:a16="http://schemas.microsoft.com/office/drawing/2014/main" val="3994923021"/>
                    </a:ext>
                  </a:extLst>
                </a:gridCol>
                <a:gridCol w="487005">
                  <a:extLst>
                    <a:ext uri="{9D8B030D-6E8A-4147-A177-3AD203B41FA5}">
                      <a16:colId xmlns:a16="http://schemas.microsoft.com/office/drawing/2014/main" val="1247063714"/>
                    </a:ext>
                  </a:extLst>
                </a:gridCol>
                <a:gridCol w="947514">
                  <a:extLst>
                    <a:ext uri="{9D8B030D-6E8A-4147-A177-3AD203B41FA5}">
                      <a16:colId xmlns:a16="http://schemas.microsoft.com/office/drawing/2014/main" val="4142028522"/>
                    </a:ext>
                  </a:extLst>
                </a:gridCol>
              </a:tblGrid>
              <a:tr h="38424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Eur. Party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Orientation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Seats in 8 EP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Seats in 9 EP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Change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954423"/>
                  </a:ext>
                </a:extLst>
              </a:tr>
              <a:tr h="3842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EPP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Christian Democrats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24%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↓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478399"/>
                  </a:ext>
                </a:extLst>
              </a:tr>
              <a:tr h="3842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S&amp;D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Democrats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↓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058229"/>
                  </a:ext>
                </a:extLst>
              </a:tr>
              <a:tr h="3842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ALDE-RE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Liberals and </a:t>
                      </a:r>
                      <a:r>
                        <a:rPr lang="en-US" sz="1200" dirty="0" err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centirsts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14%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↑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37851"/>
                  </a:ext>
                </a:extLst>
              </a:tr>
              <a:tr h="3842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Greens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Greens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10%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↑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105067"/>
                  </a:ext>
                </a:extLst>
              </a:tr>
              <a:tr h="3842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ENF-ID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Right-wing populists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↑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592569"/>
                  </a:ext>
                </a:extLst>
              </a:tr>
              <a:tr h="3842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ECR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Ultra conservative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↓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975291"/>
                  </a:ext>
                </a:extLst>
              </a:tr>
              <a:tr h="384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GUE</a:t>
                      </a:r>
                      <a:endParaRPr lang="ru-RU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left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↓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8283030"/>
                  </a:ext>
                </a:extLst>
              </a:tr>
              <a:tr h="384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EFDD</a:t>
                      </a:r>
                      <a:endParaRPr lang="ru-RU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44066"/>
                  </a:ext>
                </a:extLst>
              </a:tr>
              <a:tr h="384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ru-RU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↑ </a:t>
                      </a:r>
                      <a:r>
                        <a:rPr lang="ru-RU" sz="1200" b="1" i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934641"/>
                  </a:ext>
                </a:extLst>
              </a:tr>
              <a:tr h="384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749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751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  <a:endParaRPr lang="ru-RU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351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62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F997B-7EA4-E18B-BD38-F3AD265A6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Dynamics of Fragmentation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FBFEB258-7018-A366-365B-1960C53192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377D351-C6BB-20C6-A6AC-684FF6F9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A01E-D67C-46B0-85A2-B4BCE914835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490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1473</Words>
  <Application>Microsoft Office PowerPoint</Application>
  <PresentationFormat>Широкоэкранный</PresentationFormat>
  <Paragraphs>208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 Fragmentation of European Party Systems: Prerequisites, Scenarios, Sequences (1990-2021) </vt:lpstr>
      <vt:lpstr>Research questions</vt:lpstr>
      <vt:lpstr>Research Design</vt:lpstr>
      <vt:lpstr>What caused accretion of cleavages?</vt:lpstr>
      <vt:lpstr>The factor of populism</vt:lpstr>
      <vt:lpstr>Multiple populisms in one country</vt:lpstr>
      <vt:lpstr>Non-Populist Alternatives</vt:lpstr>
      <vt:lpstr>Презентация PowerPoint</vt:lpstr>
      <vt:lpstr>Dynamics of Fragmentation</vt:lpstr>
      <vt:lpstr>Overall Trends</vt:lpstr>
      <vt:lpstr>Old Europe</vt:lpstr>
      <vt:lpstr>Post-communist Europe</vt:lpstr>
      <vt:lpstr>Effects of Fragmentation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Fragmentation of European Party Systems: Prerequisites, Scenarios, Sequences </dc:title>
  <dc:creator>Борис Макаренко</dc:creator>
  <cp:lastModifiedBy>Борис Макаренко</cp:lastModifiedBy>
  <cp:revision>61</cp:revision>
  <cp:lastPrinted>2023-03-10T15:01:21Z</cp:lastPrinted>
  <dcterms:created xsi:type="dcterms:W3CDTF">2023-03-03T13:58:38Z</dcterms:created>
  <dcterms:modified xsi:type="dcterms:W3CDTF">2023-04-04T11:42:14Z</dcterms:modified>
</cp:coreProperties>
</file>